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8"/>
  </p:notesMasterIdLst>
  <p:sldIdLst>
    <p:sldId id="303" r:id="rId2"/>
    <p:sldId id="292" r:id="rId3"/>
    <p:sldId id="293" r:id="rId4"/>
    <p:sldId id="257" r:id="rId5"/>
    <p:sldId id="274" r:id="rId6"/>
    <p:sldId id="260" r:id="rId7"/>
    <p:sldId id="294" r:id="rId8"/>
    <p:sldId id="296" r:id="rId9"/>
    <p:sldId id="291" r:id="rId10"/>
    <p:sldId id="282" r:id="rId11"/>
    <p:sldId id="281" r:id="rId12"/>
    <p:sldId id="288" r:id="rId13"/>
    <p:sldId id="283" r:id="rId14"/>
    <p:sldId id="298" r:id="rId15"/>
    <p:sldId id="295" r:id="rId16"/>
    <p:sldId id="275" r:id="rId17"/>
    <p:sldId id="299" r:id="rId18"/>
    <p:sldId id="300" r:id="rId19"/>
    <p:sldId id="301" r:id="rId20"/>
    <p:sldId id="286" r:id="rId21"/>
    <p:sldId id="284" r:id="rId22"/>
    <p:sldId id="285" r:id="rId23"/>
    <p:sldId id="289" r:id="rId24"/>
    <p:sldId id="302" r:id="rId25"/>
    <p:sldId id="271" r:id="rId26"/>
    <p:sldId id="27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16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56" autoAdjust="0"/>
    <p:restoredTop sz="68941" autoAdjust="0"/>
  </p:normalViewPr>
  <p:slideViewPr>
    <p:cSldViewPr>
      <p:cViewPr varScale="1">
        <p:scale>
          <a:sx n="51" d="100"/>
          <a:sy n="51" d="100"/>
        </p:scale>
        <p:origin x="1908" y="48"/>
      </p:cViewPr>
      <p:guideLst>
        <p:guide orient="horz" pos="2160"/>
        <p:guide pos="2880"/>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9A24AA-D0BF-4C44-9F0C-3C3FC9164875}" type="datetimeFigureOut">
              <a:rPr lang="en-US" smtClean="0"/>
              <a:pPr/>
              <a:t>6/25/2015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79733C-1B23-4A39-A11C-E42150F51956}" type="slidenum">
              <a:rPr lang="en-US" smtClean="0"/>
              <a:pPr/>
              <a:t>‹#›</a:t>
            </a:fld>
            <a:endParaRPr lang="en-US"/>
          </a:p>
        </p:txBody>
      </p:sp>
    </p:spTree>
    <p:extLst>
      <p:ext uri="{BB962C8B-B14F-4D97-AF65-F5344CB8AC3E}">
        <p14:creationId xmlns:p14="http://schemas.microsoft.com/office/powerpoint/2010/main" val="4270053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 will</a:t>
            </a:r>
            <a:r>
              <a:rPr lang="en-US" baseline="0" dirty="0" smtClean="0"/>
              <a:t> show the picture for eliciting the answer if they fail then T. will give feedback.</a:t>
            </a:r>
            <a:endParaRPr lang="en-US" dirty="0"/>
          </a:p>
        </p:txBody>
      </p:sp>
      <p:sp>
        <p:nvSpPr>
          <p:cNvPr id="4" name="Slide Number Placeholder 3"/>
          <p:cNvSpPr>
            <a:spLocks noGrp="1"/>
          </p:cNvSpPr>
          <p:nvPr>
            <p:ph type="sldNum" sz="quarter" idx="10"/>
          </p:nvPr>
        </p:nvSpPr>
        <p:spPr/>
        <p:txBody>
          <a:bodyPr/>
          <a:lstStyle/>
          <a:p>
            <a:fld id="{2279733C-1B23-4A39-A11C-E42150F51956}" type="slidenum">
              <a:rPr lang="en-US" smtClean="0"/>
              <a:pPr/>
              <a:t>4</a:t>
            </a:fld>
            <a:endParaRPr lang="en-US"/>
          </a:p>
        </p:txBody>
      </p:sp>
    </p:spTree>
    <p:extLst>
      <p:ext uri="{BB962C8B-B14F-4D97-AF65-F5344CB8AC3E}">
        <p14:creationId xmlns:p14="http://schemas.microsoft.com/office/powerpoint/2010/main" val="130993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the phrase can be shown. The SS can be asked to pronounce the phrase. If it is needed teacher can help. Then  the picture can be shown and asked to guess the meaning. For feedback click on meaning button.</a:t>
            </a:r>
            <a:endParaRPr lang="en-US" dirty="0" smtClean="0"/>
          </a:p>
          <a:p>
            <a:endParaRPr lang="en-US" dirty="0"/>
          </a:p>
        </p:txBody>
      </p:sp>
      <p:sp>
        <p:nvSpPr>
          <p:cNvPr id="4" name="Slide Number Placeholder 3"/>
          <p:cNvSpPr>
            <a:spLocks noGrp="1"/>
          </p:cNvSpPr>
          <p:nvPr>
            <p:ph type="sldNum" sz="quarter" idx="10"/>
          </p:nvPr>
        </p:nvSpPr>
        <p:spPr/>
        <p:txBody>
          <a:bodyPr/>
          <a:lstStyle/>
          <a:p>
            <a:fld id="{2279733C-1B23-4A39-A11C-E42150F51956}" type="slidenum">
              <a:rPr lang="en-US" smtClean="0"/>
              <a:pPr/>
              <a:t>15</a:t>
            </a:fld>
            <a:endParaRPr lang="en-US"/>
          </a:p>
        </p:txBody>
      </p:sp>
    </p:spTree>
    <p:extLst>
      <p:ext uri="{BB962C8B-B14F-4D97-AF65-F5344CB8AC3E}">
        <p14:creationId xmlns:p14="http://schemas.microsoft.com/office/powerpoint/2010/main" val="3662995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the phrase can be shown. The SS can be asked to pronounce the phrase. If it is needed teacher can help. Then  the picture can be shown and asked to guess the meaning. For feedback click on meaning button.</a:t>
            </a:r>
            <a:endParaRPr lang="en-US" dirty="0" smtClean="0"/>
          </a:p>
          <a:p>
            <a:endParaRPr lang="en-US" dirty="0"/>
          </a:p>
        </p:txBody>
      </p:sp>
      <p:sp>
        <p:nvSpPr>
          <p:cNvPr id="4" name="Slide Number Placeholder 3"/>
          <p:cNvSpPr>
            <a:spLocks noGrp="1"/>
          </p:cNvSpPr>
          <p:nvPr>
            <p:ph type="sldNum" sz="quarter" idx="10"/>
          </p:nvPr>
        </p:nvSpPr>
        <p:spPr/>
        <p:txBody>
          <a:bodyPr/>
          <a:lstStyle/>
          <a:p>
            <a:fld id="{2279733C-1B23-4A39-A11C-E42150F51956}" type="slidenum">
              <a:rPr lang="en-US" smtClean="0"/>
              <a:pPr/>
              <a:t>16</a:t>
            </a:fld>
            <a:endParaRPr lang="en-US"/>
          </a:p>
        </p:txBody>
      </p:sp>
    </p:spTree>
    <p:extLst>
      <p:ext uri="{BB962C8B-B14F-4D97-AF65-F5344CB8AC3E}">
        <p14:creationId xmlns:p14="http://schemas.microsoft.com/office/powerpoint/2010/main" val="4283222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the phrase can be shown. The SS can be asked to pronounce the phrase. If it is needed teacher can help. Then  the picture can be shown and asked to guess the meaning. For feedback click on meaning button.</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279733C-1B23-4A39-A11C-E42150F51956}" type="slidenum">
              <a:rPr lang="en-US" smtClean="0"/>
              <a:pPr/>
              <a:t>17</a:t>
            </a:fld>
            <a:endParaRPr lang="en-US"/>
          </a:p>
        </p:txBody>
      </p:sp>
    </p:spTree>
    <p:extLst>
      <p:ext uri="{BB962C8B-B14F-4D97-AF65-F5344CB8AC3E}">
        <p14:creationId xmlns:p14="http://schemas.microsoft.com/office/powerpoint/2010/main" val="1246682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the phrase can be shown. The SS can be asked to pronounce the phrase. If it is needed teacher can help. Then  the picture can be shown and asked to guess the meaning. For feedback click on meaning button.</a:t>
            </a:r>
            <a:endParaRPr lang="en-US" dirty="0" smtClean="0"/>
          </a:p>
          <a:p>
            <a:endParaRPr lang="en-US" dirty="0"/>
          </a:p>
        </p:txBody>
      </p:sp>
      <p:sp>
        <p:nvSpPr>
          <p:cNvPr id="4" name="Slide Number Placeholder 3"/>
          <p:cNvSpPr>
            <a:spLocks noGrp="1"/>
          </p:cNvSpPr>
          <p:nvPr>
            <p:ph type="sldNum" sz="quarter" idx="10"/>
          </p:nvPr>
        </p:nvSpPr>
        <p:spPr/>
        <p:txBody>
          <a:bodyPr/>
          <a:lstStyle/>
          <a:p>
            <a:fld id="{2279733C-1B23-4A39-A11C-E42150F51956}" type="slidenum">
              <a:rPr lang="en-US" smtClean="0"/>
              <a:pPr/>
              <a:t>18</a:t>
            </a:fld>
            <a:endParaRPr lang="en-US"/>
          </a:p>
        </p:txBody>
      </p:sp>
    </p:spTree>
    <p:extLst>
      <p:ext uri="{BB962C8B-B14F-4D97-AF65-F5344CB8AC3E}">
        <p14:creationId xmlns:p14="http://schemas.microsoft.com/office/powerpoint/2010/main" val="822543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the phrase can be shown. The SS can be asked to pronounce the phrase. If it is needed teacher can help. Then  the picture can be shown and asked to guess the meaning. For feedback click on meaning button.</a:t>
            </a:r>
            <a:endParaRPr lang="en-US" dirty="0" smtClean="0"/>
          </a:p>
          <a:p>
            <a:endParaRPr lang="en-US" dirty="0"/>
          </a:p>
        </p:txBody>
      </p:sp>
      <p:sp>
        <p:nvSpPr>
          <p:cNvPr id="4" name="Slide Number Placeholder 3"/>
          <p:cNvSpPr>
            <a:spLocks noGrp="1"/>
          </p:cNvSpPr>
          <p:nvPr>
            <p:ph type="sldNum" sz="quarter" idx="10"/>
          </p:nvPr>
        </p:nvSpPr>
        <p:spPr/>
        <p:txBody>
          <a:bodyPr/>
          <a:lstStyle/>
          <a:p>
            <a:fld id="{2279733C-1B23-4A39-A11C-E42150F51956}" type="slidenum">
              <a:rPr lang="en-US" smtClean="0"/>
              <a:pPr/>
              <a:t>19</a:t>
            </a:fld>
            <a:endParaRPr lang="en-US"/>
          </a:p>
        </p:txBody>
      </p:sp>
    </p:spTree>
    <p:extLst>
      <p:ext uri="{BB962C8B-B14F-4D97-AF65-F5344CB8AC3E}">
        <p14:creationId xmlns:p14="http://schemas.microsoft.com/office/powerpoint/2010/main" val="34694894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 will</a:t>
            </a:r>
            <a:r>
              <a:rPr lang="en-US" baseline="0" dirty="0" smtClean="0"/>
              <a:t> monitor the class.</a:t>
            </a:r>
            <a:endParaRPr lang="en-US" dirty="0"/>
          </a:p>
        </p:txBody>
      </p:sp>
      <p:sp>
        <p:nvSpPr>
          <p:cNvPr id="4" name="Slide Number Placeholder 3"/>
          <p:cNvSpPr>
            <a:spLocks noGrp="1"/>
          </p:cNvSpPr>
          <p:nvPr>
            <p:ph type="sldNum" sz="quarter" idx="10"/>
          </p:nvPr>
        </p:nvSpPr>
        <p:spPr/>
        <p:txBody>
          <a:bodyPr/>
          <a:lstStyle/>
          <a:p>
            <a:fld id="{2279733C-1B23-4A39-A11C-E42150F51956}" type="slidenum">
              <a:rPr lang="en-US" smtClean="0"/>
              <a:pPr/>
              <a:t>20</a:t>
            </a:fld>
            <a:endParaRPr lang="en-US"/>
          </a:p>
        </p:txBody>
      </p:sp>
    </p:spTree>
    <p:extLst>
      <p:ext uri="{BB962C8B-B14F-4D97-AF65-F5344CB8AC3E}">
        <p14:creationId xmlns:p14="http://schemas.microsoft.com/office/powerpoint/2010/main" val="11247227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Teacher will</a:t>
            </a:r>
            <a:r>
              <a:rPr lang="en-US" baseline="0" dirty="0" smtClean="0"/>
              <a:t> show the picture for eliciting the answer if they fail then T. will give feedback.</a:t>
            </a:r>
            <a:endParaRPr lang="en-US" dirty="0" smtClean="0"/>
          </a:p>
          <a:p>
            <a:endParaRPr lang="en-US" dirty="0"/>
          </a:p>
        </p:txBody>
      </p:sp>
      <p:sp>
        <p:nvSpPr>
          <p:cNvPr id="4" name="Slide Number Placeholder 3"/>
          <p:cNvSpPr>
            <a:spLocks noGrp="1"/>
          </p:cNvSpPr>
          <p:nvPr>
            <p:ph type="sldNum" sz="quarter" idx="10"/>
          </p:nvPr>
        </p:nvSpPr>
        <p:spPr/>
        <p:txBody>
          <a:bodyPr/>
          <a:lstStyle/>
          <a:p>
            <a:fld id="{2279733C-1B23-4A39-A11C-E42150F51956}" type="slidenum">
              <a:rPr lang="en-US" smtClean="0"/>
              <a:pPr/>
              <a:t>21</a:t>
            </a:fld>
            <a:endParaRPr lang="en-US"/>
          </a:p>
        </p:txBody>
      </p:sp>
    </p:spTree>
    <p:extLst>
      <p:ext uri="{BB962C8B-B14F-4D97-AF65-F5344CB8AC3E}">
        <p14:creationId xmlns:p14="http://schemas.microsoft.com/office/powerpoint/2010/main" val="30039827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Teacher will</a:t>
            </a:r>
            <a:r>
              <a:rPr lang="en-US" baseline="0" dirty="0" smtClean="0"/>
              <a:t> show the picture for eliciting the answer if they fail then T. will give feedback.</a:t>
            </a:r>
            <a:endParaRPr lang="en-US" dirty="0" smtClean="0"/>
          </a:p>
          <a:p>
            <a:endParaRPr lang="en-US" dirty="0"/>
          </a:p>
        </p:txBody>
      </p:sp>
      <p:sp>
        <p:nvSpPr>
          <p:cNvPr id="4" name="Slide Number Placeholder 3"/>
          <p:cNvSpPr>
            <a:spLocks noGrp="1"/>
          </p:cNvSpPr>
          <p:nvPr>
            <p:ph type="sldNum" sz="quarter" idx="10"/>
          </p:nvPr>
        </p:nvSpPr>
        <p:spPr/>
        <p:txBody>
          <a:bodyPr/>
          <a:lstStyle/>
          <a:p>
            <a:fld id="{2279733C-1B23-4A39-A11C-E42150F51956}" type="slidenum">
              <a:rPr lang="en-US" smtClean="0"/>
              <a:pPr/>
              <a:t>22</a:t>
            </a:fld>
            <a:endParaRPr lang="en-US"/>
          </a:p>
        </p:txBody>
      </p:sp>
    </p:spTree>
    <p:extLst>
      <p:ext uri="{BB962C8B-B14F-4D97-AF65-F5344CB8AC3E}">
        <p14:creationId xmlns:p14="http://schemas.microsoft.com/office/powerpoint/2010/main" val="14000002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After</a:t>
            </a:r>
            <a:r>
              <a:rPr lang="en-US" baseline="0" dirty="0" smtClean="0"/>
              <a:t> silent reading, student will be asked to fill in the gaps. Teacher will try to elicit the answer from students if they fail, teacher will give feedback y click.</a:t>
            </a:r>
            <a:endParaRPr lang="en-US" dirty="0"/>
          </a:p>
        </p:txBody>
      </p:sp>
      <p:sp>
        <p:nvSpPr>
          <p:cNvPr id="4" name="Slide Number Placeholder 3"/>
          <p:cNvSpPr>
            <a:spLocks noGrp="1"/>
          </p:cNvSpPr>
          <p:nvPr>
            <p:ph type="sldNum" sz="quarter" idx="10"/>
          </p:nvPr>
        </p:nvSpPr>
        <p:spPr/>
        <p:txBody>
          <a:bodyPr/>
          <a:lstStyle/>
          <a:p>
            <a:fld id="{2279733C-1B23-4A39-A11C-E42150F51956}" type="slidenum">
              <a:rPr lang="en-US" smtClean="0"/>
              <a:pPr/>
              <a:t>23</a:t>
            </a:fld>
            <a:endParaRPr lang="en-US"/>
          </a:p>
        </p:txBody>
      </p:sp>
    </p:spTree>
    <p:extLst>
      <p:ext uri="{BB962C8B-B14F-4D97-AF65-F5344CB8AC3E}">
        <p14:creationId xmlns:p14="http://schemas.microsoft.com/office/powerpoint/2010/main" val="15142800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Teacher will</a:t>
            </a:r>
            <a:r>
              <a:rPr lang="en-US" baseline="0" dirty="0" smtClean="0"/>
              <a:t> show the picture for eliciting the answer if they fail then T. will give feedback.</a:t>
            </a:r>
            <a:endParaRPr lang="en-US" dirty="0" smtClean="0"/>
          </a:p>
          <a:p>
            <a:endParaRPr lang="en-US" dirty="0"/>
          </a:p>
        </p:txBody>
      </p:sp>
      <p:sp>
        <p:nvSpPr>
          <p:cNvPr id="4" name="Slide Number Placeholder 3"/>
          <p:cNvSpPr>
            <a:spLocks noGrp="1"/>
          </p:cNvSpPr>
          <p:nvPr>
            <p:ph type="sldNum" sz="quarter" idx="10"/>
          </p:nvPr>
        </p:nvSpPr>
        <p:spPr/>
        <p:txBody>
          <a:bodyPr/>
          <a:lstStyle/>
          <a:p>
            <a:fld id="{2279733C-1B23-4A39-A11C-E42150F51956}" type="slidenum">
              <a:rPr lang="en-US" smtClean="0"/>
              <a:pPr/>
              <a:t>24</a:t>
            </a:fld>
            <a:endParaRPr lang="en-US"/>
          </a:p>
        </p:txBody>
      </p:sp>
    </p:spTree>
    <p:extLst>
      <p:ext uri="{BB962C8B-B14F-4D97-AF65-F5344CB8AC3E}">
        <p14:creationId xmlns:p14="http://schemas.microsoft.com/office/powerpoint/2010/main" val="2461136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 will</a:t>
            </a:r>
            <a:r>
              <a:rPr lang="en-US" baseline="0" dirty="0" smtClean="0"/>
              <a:t> show the picture for eliciting the answer if they fail then T. will give feedback.</a:t>
            </a:r>
            <a:endParaRPr lang="en-US" dirty="0"/>
          </a:p>
        </p:txBody>
      </p:sp>
      <p:sp>
        <p:nvSpPr>
          <p:cNvPr id="4" name="Slide Number Placeholder 3"/>
          <p:cNvSpPr>
            <a:spLocks noGrp="1"/>
          </p:cNvSpPr>
          <p:nvPr>
            <p:ph type="sldNum" sz="quarter" idx="10"/>
          </p:nvPr>
        </p:nvSpPr>
        <p:spPr/>
        <p:txBody>
          <a:bodyPr/>
          <a:lstStyle/>
          <a:p>
            <a:fld id="{2279733C-1B23-4A39-A11C-E42150F51956}" type="slidenum">
              <a:rPr lang="en-US" smtClean="0"/>
              <a:pPr/>
              <a:t>5</a:t>
            </a:fld>
            <a:endParaRPr lang="en-US"/>
          </a:p>
        </p:txBody>
      </p:sp>
    </p:spTree>
    <p:extLst>
      <p:ext uri="{BB962C8B-B14F-4D97-AF65-F5344CB8AC3E}">
        <p14:creationId xmlns:p14="http://schemas.microsoft.com/office/powerpoint/2010/main" val="2889864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a:t>
            </a:r>
            <a:r>
              <a:rPr lang="en-US" baseline="0" dirty="0" smtClean="0"/>
              <a:t> will read the text loudly giving proper attention to pronunciation, pause and intonation.</a:t>
            </a:r>
            <a:endParaRPr lang="en-US" dirty="0"/>
          </a:p>
        </p:txBody>
      </p:sp>
      <p:sp>
        <p:nvSpPr>
          <p:cNvPr id="4" name="Slide Number Placeholder 3"/>
          <p:cNvSpPr>
            <a:spLocks noGrp="1"/>
          </p:cNvSpPr>
          <p:nvPr>
            <p:ph type="sldNum" sz="quarter" idx="10"/>
          </p:nvPr>
        </p:nvSpPr>
        <p:spPr/>
        <p:txBody>
          <a:bodyPr/>
          <a:lstStyle/>
          <a:p>
            <a:fld id="{2279733C-1B23-4A39-A11C-E42150F51956}" type="slidenum">
              <a:rPr lang="en-US" smtClean="0"/>
              <a:pPr/>
              <a:t>8</a:t>
            </a:fld>
            <a:endParaRPr lang="en-US"/>
          </a:p>
        </p:txBody>
      </p:sp>
    </p:spTree>
    <p:extLst>
      <p:ext uri="{BB962C8B-B14F-4D97-AF65-F5344CB8AC3E}">
        <p14:creationId xmlns:p14="http://schemas.microsoft.com/office/powerpoint/2010/main" val="3673797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 can discuss the power and</a:t>
            </a:r>
            <a:r>
              <a:rPr lang="en-US" baseline="0" dirty="0" smtClean="0"/>
              <a:t> position of lion. Why he is the king of beast.</a:t>
            </a:r>
            <a:endParaRPr lang="en-US" dirty="0"/>
          </a:p>
        </p:txBody>
      </p:sp>
      <p:sp>
        <p:nvSpPr>
          <p:cNvPr id="4" name="Slide Number Placeholder 3"/>
          <p:cNvSpPr>
            <a:spLocks noGrp="1"/>
          </p:cNvSpPr>
          <p:nvPr>
            <p:ph type="sldNum" sz="quarter" idx="10"/>
          </p:nvPr>
        </p:nvSpPr>
        <p:spPr/>
        <p:txBody>
          <a:bodyPr/>
          <a:lstStyle/>
          <a:p>
            <a:fld id="{2279733C-1B23-4A39-A11C-E42150F51956}" type="slidenum">
              <a:rPr lang="en-US" smtClean="0"/>
              <a:pPr/>
              <a:t>9</a:t>
            </a:fld>
            <a:endParaRPr lang="en-US"/>
          </a:p>
        </p:txBody>
      </p:sp>
    </p:spTree>
    <p:extLst>
      <p:ext uri="{BB962C8B-B14F-4D97-AF65-F5344CB8AC3E}">
        <p14:creationId xmlns:p14="http://schemas.microsoft.com/office/powerpoint/2010/main" val="4293227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Teacher will</a:t>
            </a:r>
            <a:r>
              <a:rPr lang="en-US" baseline="0" dirty="0" smtClean="0"/>
              <a:t> show the picture for eliciting the answer if they fail then T. will give feedback.</a:t>
            </a:r>
            <a:endParaRPr lang="en-US" dirty="0" smtClean="0"/>
          </a:p>
          <a:p>
            <a:endParaRPr lang="en-US" dirty="0"/>
          </a:p>
        </p:txBody>
      </p:sp>
      <p:sp>
        <p:nvSpPr>
          <p:cNvPr id="4" name="Slide Number Placeholder 3"/>
          <p:cNvSpPr>
            <a:spLocks noGrp="1"/>
          </p:cNvSpPr>
          <p:nvPr>
            <p:ph type="sldNum" sz="quarter" idx="10"/>
          </p:nvPr>
        </p:nvSpPr>
        <p:spPr/>
        <p:txBody>
          <a:bodyPr/>
          <a:lstStyle/>
          <a:p>
            <a:fld id="{2279733C-1B23-4A39-A11C-E42150F51956}" type="slidenum">
              <a:rPr lang="en-US" smtClean="0"/>
              <a:pPr/>
              <a:t>10</a:t>
            </a:fld>
            <a:endParaRPr lang="en-US"/>
          </a:p>
        </p:txBody>
      </p:sp>
    </p:spTree>
    <p:extLst>
      <p:ext uri="{BB962C8B-B14F-4D97-AF65-F5344CB8AC3E}">
        <p14:creationId xmlns:p14="http://schemas.microsoft.com/office/powerpoint/2010/main" val="1625109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Teacher will</a:t>
            </a:r>
            <a:r>
              <a:rPr lang="en-US" baseline="0" dirty="0" smtClean="0"/>
              <a:t> show the picture for eliciting the answer if they fail then T. will give feedback.</a:t>
            </a:r>
            <a:endParaRPr lang="en-US" dirty="0" smtClean="0"/>
          </a:p>
          <a:p>
            <a:endParaRPr lang="en-US" dirty="0"/>
          </a:p>
        </p:txBody>
      </p:sp>
      <p:sp>
        <p:nvSpPr>
          <p:cNvPr id="4" name="Slide Number Placeholder 3"/>
          <p:cNvSpPr>
            <a:spLocks noGrp="1"/>
          </p:cNvSpPr>
          <p:nvPr>
            <p:ph type="sldNum" sz="quarter" idx="10"/>
          </p:nvPr>
        </p:nvSpPr>
        <p:spPr/>
        <p:txBody>
          <a:bodyPr/>
          <a:lstStyle/>
          <a:p>
            <a:fld id="{2279733C-1B23-4A39-A11C-E42150F51956}" type="slidenum">
              <a:rPr lang="en-US" smtClean="0"/>
              <a:pPr/>
              <a:t>11</a:t>
            </a:fld>
            <a:endParaRPr lang="en-US"/>
          </a:p>
        </p:txBody>
      </p:sp>
    </p:spTree>
    <p:extLst>
      <p:ext uri="{BB962C8B-B14F-4D97-AF65-F5344CB8AC3E}">
        <p14:creationId xmlns:p14="http://schemas.microsoft.com/office/powerpoint/2010/main" val="82447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Teacher will</a:t>
            </a:r>
            <a:r>
              <a:rPr lang="en-US" baseline="0" dirty="0" smtClean="0"/>
              <a:t> show the picture for eliciting the answer if they fail then T. will give feedback.</a:t>
            </a:r>
            <a:endParaRPr lang="en-US" dirty="0" smtClean="0"/>
          </a:p>
          <a:p>
            <a:endParaRPr lang="en-US" dirty="0"/>
          </a:p>
        </p:txBody>
      </p:sp>
      <p:sp>
        <p:nvSpPr>
          <p:cNvPr id="4" name="Slide Number Placeholder 3"/>
          <p:cNvSpPr>
            <a:spLocks noGrp="1"/>
          </p:cNvSpPr>
          <p:nvPr>
            <p:ph type="sldNum" sz="quarter" idx="10"/>
          </p:nvPr>
        </p:nvSpPr>
        <p:spPr/>
        <p:txBody>
          <a:bodyPr/>
          <a:lstStyle/>
          <a:p>
            <a:fld id="{2279733C-1B23-4A39-A11C-E42150F51956}" type="slidenum">
              <a:rPr lang="en-US" smtClean="0"/>
              <a:pPr/>
              <a:t>12</a:t>
            </a:fld>
            <a:endParaRPr lang="en-US"/>
          </a:p>
        </p:txBody>
      </p:sp>
    </p:spTree>
    <p:extLst>
      <p:ext uri="{BB962C8B-B14F-4D97-AF65-F5344CB8AC3E}">
        <p14:creationId xmlns:p14="http://schemas.microsoft.com/office/powerpoint/2010/main" val="1741077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Teacher will</a:t>
            </a:r>
            <a:r>
              <a:rPr lang="en-US" baseline="0" dirty="0" smtClean="0"/>
              <a:t> show the picture for eliciting the answer if they fail then T. will give feedback.</a:t>
            </a:r>
            <a:endParaRPr lang="en-US" dirty="0" smtClean="0"/>
          </a:p>
          <a:p>
            <a:endParaRPr lang="en-US" dirty="0"/>
          </a:p>
        </p:txBody>
      </p:sp>
      <p:sp>
        <p:nvSpPr>
          <p:cNvPr id="4" name="Slide Number Placeholder 3"/>
          <p:cNvSpPr>
            <a:spLocks noGrp="1"/>
          </p:cNvSpPr>
          <p:nvPr>
            <p:ph type="sldNum" sz="quarter" idx="10"/>
          </p:nvPr>
        </p:nvSpPr>
        <p:spPr/>
        <p:txBody>
          <a:bodyPr/>
          <a:lstStyle/>
          <a:p>
            <a:fld id="{2279733C-1B23-4A39-A11C-E42150F51956}" type="slidenum">
              <a:rPr lang="en-US" smtClean="0"/>
              <a:pPr/>
              <a:t>13</a:t>
            </a:fld>
            <a:endParaRPr lang="en-US"/>
          </a:p>
        </p:txBody>
      </p:sp>
    </p:spTree>
    <p:extLst>
      <p:ext uri="{BB962C8B-B14F-4D97-AF65-F5344CB8AC3E}">
        <p14:creationId xmlns:p14="http://schemas.microsoft.com/office/powerpoint/2010/main" val="3875456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Teacher will</a:t>
            </a:r>
            <a:r>
              <a:rPr lang="en-US" baseline="0" dirty="0" smtClean="0"/>
              <a:t> show the picture for eliciting the answer if they fail then T. will give feedback.</a:t>
            </a:r>
            <a:endParaRPr lang="en-US" dirty="0" smtClean="0"/>
          </a:p>
          <a:p>
            <a:endParaRPr lang="en-US" dirty="0"/>
          </a:p>
        </p:txBody>
      </p:sp>
      <p:sp>
        <p:nvSpPr>
          <p:cNvPr id="4" name="Slide Number Placeholder 3"/>
          <p:cNvSpPr>
            <a:spLocks noGrp="1"/>
          </p:cNvSpPr>
          <p:nvPr>
            <p:ph type="sldNum" sz="quarter" idx="10"/>
          </p:nvPr>
        </p:nvSpPr>
        <p:spPr/>
        <p:txBody>
          <a:bodyPr/>
          <a:lstStyle/>
          <a:p>
            <a:fld id="{2279733C-1B23-4A39-A11C-E42150F51956}" type="slidenum">
              <a:rPr lang="en-US" smtClean="0"/>
              <a:pPr/>
              <a:t>14</a:t>
            </a:fld>
            <a:endParaRPr lang="en-US"/>
          </a:p>
        </p:txBody>
      </p:sp>
    </p:spTree>
    <p:extLst>
      <p:ext uri="{BB962C8B-B14F-4D97-AF65-F5344CB8AC3E}">
        <p14:creationId xmlns:p14="http://schemas.microsoft.com/office/powerpoint/2010/main" val="2180932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1D8BD707-D9CF-40AE-B4C6-C98DA3205C09}" type="datetimeFigureOut">
              <a:rPr lang="en-US" smtClean="0"/>
              <a:pPr/>
              <a:t>6/25/2015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6/25/2015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6/25/2015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6/25/2015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6/25/2015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6/25/2015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6/25/2015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6/25/2015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pPr/>
              <a:t>6/25/2015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6/25/2015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6/25/2015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D8BD707-D9CF-40AE-B4C6-C98DA3205C09}" type="datetimeFigureOut">
              <a:rPr lang="en-US" smtClean="0"/>
              <a:pPr/>
              <a:t>6/25/2015</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slide" Target="slide19.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4.jp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34.jpeg"/><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3.wmf"/><Relationship Id="rId5" Type="http://schemas.openxmlformats.org/officeDocument/2006/relationships/oleObject" Target="../embeddings/oleObject1.bin"/><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2209800" y="1219200"/>
            <a:ext cx="52578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This is a hidden slide</a:t>
            </a:r>
            <a:endParaRPr lang="en-US" sz="2800" dirty="0"/>
          </a:p>
        </p:txBody>
      </p:sp>
      <p:sp>
        <p:nvSpPr>
          <p:cNvPr id="3" name="Rectangle 2"/>
          <p:cNvSpPr/>
          <p:nvPr/>
        </p:nvSpPr>
        <p:spPr>
          <a:xfrm>
            <a:off x="1257300" y="2743200"/>
            <a:ext cx="7162800" cy="2209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Dear honorable teacher please follow the instructions that has given in the </a:t>
            </a:r>
            <a:r>
              <a:rPr lang="en-US" sz="2400" smtClean="0"/>
              <a:t>slide </a:t>
            </a:r>
            <a:r>
              <a:rPr lang="en-US" sz="2400" smtClean="0"/>
              <a:t>notes </a:t>
            </a:r>
            <a:r>
              <a:rPr lang="en-US" sz="2400" dirty="0"/>
              <a:t>(under the every slide). It </a:t>
            </a:r>
            <a:r>
              <a:rPr lang="en-US" sz="2400" dirty="0" smtClean="0"/>
              <a:t>would be helpful to take a successful class. Thanks a lot. I wish you good luck.</a:t>
            </a:r>
            <a:endParaRPr lang="en-US" sz="2400" dirty="0"/>
          </a:p>
        </p:txBody>
      </p:sp>
      <p:sp>
        <p:nvSpPr>
          <p:cNvPr id="4" name="Rectangle 3"/>
          <p:cNvSpPr/>
          <p:nvPr/>
        </p:nvSpPr>
        <p:spPr>
          <a:xfrm>
            <a:off x="76200" y="76200"/>
            <a:ext cx="8991600" cy="67056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4230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leon ambriento.jpg"/>
          <p:cNvPicPr>
            <a:picLocks noChangeAspect="1"/>
          </p:cNvPicPr>
          <p:nvPr/>
        </p:nvPicPr>
        <p:blipFill>
          <a:blip r:embed="rId3"/>
          <a:stretch>
            <a:fillRect/>
          </a:stretch>
        </p:blipFill>
        <p:spPr>
          <a:xfrm>
            <a:off x="1981200" y="1371600"/>
            <a:ext cx="2286000" cy="2438400"/>
          </a:xfrm>
          <a:prstGeom prst="ellipse">
            <a:avLst/>
          </a:prstGeom>
          <a:ln w="63500" cap="rnd">
            <a:solidFill>
              <a:srgbClr val="333333"/>
            </a:solidFill>
          </a:ln>
          <a:effectLst/>
        </p:spPr>
      </p:pic>
      <p:sp>
        <p:nvSpPr>
          <p:cNvPr id="4" name="Rectangle 3"/>
          <p:cNvSpPr/>
          <p:nvPr/>
        </p:nvSpPr>
        <p:spPr>
          <a:xfrm>
            <a:off x="1219200" y="609600"/>
            <a:ext cx="3657600" cy="533400"/>
          </a:xfrm>
          <a:prstGeom prst="rect">
            <a:avLst/>
          </a:prstGeom>
          <a:solidFill>
            <a:schemeClr val="bg2">
              <a:lumMod val="90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2060"/>
                </a:solidFill>
                <a:latin typeface="Corbel" pitchFamily="34" charset="0"/>
                <a:cs typeface="Times New Roman" pitchFamily="18" charset="0"/>
              </a:rPr>
              <a:t>Zebra`s suggestion</a:t>
            </a:r>
            <a:endParaRPr lang="en-US" sz="3200" b="1" dirty="0">
              <a:solidFill>
                <a:srgbClr val="002060"/>
              </a:solidFill>
              <a:latin typeface="Corbel" pitchFamily="34" charset="0"/>
              <a:cs typeface="Times New Roman" pitchFamily="18" charset="0"/>
            </a:endParaRPr>
          </a:p>
        </p:txBody>
      </p:sp>
      <p:sp>
        <p:nvSpPr>
          <p:cNvPr id="5" name="Round Diagonal Corner Rectangle 4"/>
          <p:cNvSpPr/>
          <p:nvPr/>
        </p:nvSpPr>
        <p:spPr>
          <a:xfrm>
            <a:off x="533400" y="4876800"/>
            <a:ext cx="7848600" cy="914400"/>
          </a:xfrm>
          <a:prstGeom prst="round2DiagRect">
            <a:avLst/>
          </a:prstGeom>
          <a:solidFill>
            <a:schemeClr val="accent4">
              <a:lumMod val="40000"/>
              <a:lumOff val="60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Times New Roman" pitchFamily="18" charset="0"/>
                <a:cs typeface="Times New Roman" pitchFamily="18" charset="0"/>
              </a:rPr>
              <a:t>“</a:t>
            </a:r>
            <a:r>
              <a:rPr lang="en-US" sz="2800" b="1" dirty="0" smtClean="0">
                <a:solidFill>
                  <a:srgbClr val="002060"/>
                </a:solidFill>
                <a:latin typeface="Corbel" pitchFamily="34" charset="0"/>
                <a:cs typeface="Times New Roman" pitchFamily="18" charset="0"/>
              </a:rPr>
              <a:t>Flap it all up.  That will suit you!” the Zebra said.</a:t>
            </a:r>
            <a:endParaRPr lang="en-US" sz="2800" b="1" dirty="0">
              <a:solidFill>
                <a:srgbClr val="002060"/>
              </a:solidFill>
              <a:latin typeface="Corbel" pitchFamily="34" charset="0"/>
              <a:cs typeface="Times New Roman" pitchFamily="18" charset="0"/>
            </a:endParaRPr>
          </a:p>
        </p:txBody>
      </p:sp>
      <p:pic>
        <p:nvPicPr>
          <p:cNvPr id="6" name="Picture 5" descr="OS21104.JPG"/>
          <p:cNvPicPr>
            <a:picLocks noChangeAspect="1"/>
          </p:cNvPicPr>
          <p:nvPr/>
        </p:nvPicPr>
        <p:blipFill>
          <a:blip r:embed="rId4"/>
          <a:stretch>
            <a:fillRect/>
          </a:stretch>
        </p:blipFill>
        <p:spPr>
          <a:xfrm>
            <a:off x="5410200" y="762000"/>
            <a:ext cx="2743200" cy="3276600"/>
          </a:xfrm>
          <a:prstGeom prst="rect">
            <a:avLst/>
          </a:prstGeom>
          <a:ln>
            <a:noFill/>
          </a:ln>
          <a:effectLst/>
        </p:spPr>
      </p:pic>
      <p:sp>
        <p:nvSpPr>
          <p:cNvPr id="7" name="Rectangle 6"/>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leon ambriento.jpg"/>
          <p:cNvPicPr>
            <a:picLocks noChangeAspect="1"/>
          </p:cNvPicPr>
          <p:nvPr/>
        </p:nvPicPr>
        <p:blipFill>
          <a:blip r:embed="rId3"/>
          <a:stretch>
            <a:fillRect/>
          </a:stretch>
        </p:blipFill>
        <p:spPr>
          <a:xfrm>
            <a:off x="1295400" y="1295400"/>
            <a:ext cx="2286000" cy="1676400"/>
          </a:xfrm>
          <a:prstGeom prst="ellipse">
            <a:avLst/>
          </a:prstGeom>
          <a:ln w="63500" cap="rnd">
            <a:solidFill>
              <a:srgbClr val="333333"/>
            </a:solidFill>
          </a:ln>
          <a:effectLst/>
        </p:spPr>
      </p:pic>
      <p:pic>
        <p:nvPicPr>
          <p:cNvPr id="3" name="Picture 2" descr="zebra.jpg"/>
          <p:cNvPicPr>
            <a:picLocks noChangeAspect="1"/>
          </p:cNvPicPr>
          <p:nvPr/>
        </p:nvPicPr>
        <p:blipFill>
          <a:blip r:embed="rId4"/>
          <a:stretch>
            <a:fillRect/>
          </a:stretch>
        </p:blipFill>
        <p:spPr>
          <a:xfrm>
            <a:off x="4419600" y="381000"/>
            <a:ext cx="3962400" cy="4267200"/>
          </a:xfrm>
          <a:prstGeom prst="rect">
            <a:avLst/>
          </a:prstGeom>
          <a:ln>
            <a:noFill/>
          </a:ln>
          <a:effectLst>
            <a:softEdge rad="112500"/>
          </a:effectLst>
        </p:spPr>
      </p:pic>
      <p:sp>
        <p:nvSpPr>
          <p:cNvPr id="4" name="Rectangle 3"/>
          <p:cNvSpPr/>
          <p:nvPr/>
        </p:nvSpPr>
        <p:spPr>
          <a:xfrm>
            <a:off x="609600" y="533400"/>
            <a:ext cx="3657600" cy="533400"/>
          </a:xfrm>
          <a:prstGeom prst="rect">
            <a:avLst/>
          </a:prstGeom>
          <a:solidFill>
            <a:schemeClr val="bg2">
              <a:lumMod val="90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latin typeface="Corbel" pitchFamily="34" charset="0"/>
                <a:cs typeface="Times New Roman" pitchFamily="18" charset="0"/>
              </a:rPr>
              <a:t>Giraffe`s suggestion</a:t>
            </a:r>
            <a:endParaRPr lang="en-US" sz="2800" b="1" dirty="0">
              <a:solidFill>
                <a:srgbClr val="002060"/>
              </a:solidFill>
              <a:latin typeface="Corbel" pitchFamily="34" charset="0"/>
              <a:cs typeface="Times New Roman" pitchFamily="18" charset="0"/>
            </a:endParaRPr>
          </a:p>
        </p:txBody>
      </p:sp>
      <p:sp>
        <p:nvSpPr>
          <p:cNvPr id="5" name="Round Diagonal Corner Rectangle 4"/>
          <p:cNvSpPr/>
          <p:nvPr/>
        </p:nvSpPr>
        <p:spPr>
          <a:xfrm>
            <a:off x="609600" y="4876800"/>
            <a:ext cx="7772400" cy="1524000"/>
          </a:xfrm>
          <a:prstGeom prst="round2DiagRect">
            <a:avLst/>
          </a:prstGeom>
          <a:solidFill>
            <a:schemeClr val="accent4">
              <a:lumMod val="40000"/>
              <a:lumOff val="60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002060"/>
                </a:solidFill>
                <a:latin typeface="Corbel" pitchFamily="34" charset="0"/>
                <a:cs typeface="Times New Roman" pitchFamily="18" charset="0"/>
              </a:rPr>
              <a:t>“Yes, it will even look better with a bit of </a:t>
            </a:r>
            <a:r>
              <a:rPr lang="en-US" sz="2800" b="1" dirty="0" err="1" smtClean="0">
                <a:solidFill>
                  <a:srgbClr val="002060"/>
                </a:solidFill>
                <a:latin typeface="Corbel" pitchFamily="34" charset="0"/>
                <a:cs typeface="Times New Roman" pitchFamily="18" charset="0"/>
              </a:rPr>
              <a:t>colour</a:t>
            </a:r>
            <a:r>
              <a:rPr lang="en-US" sz="2800" b="1" dirty="0" smtClean="0">
                <a:solidFill>
                  <a:srgbClr val="002060"/>
                </a:solidFill>
                <a:latin typeface="Corbel" pitchFamily="34" charset="0"/>
                <a:cs typeface="Times New Roman" pitchFamily="18" charset="0"/>
              </a:rPr>
              <a:t> to match your moustache,” the Giraffe added.</a:t>
            </a:r>
            <a:endParaRPr lang="en-US" sz="2800" b="1" dirty="0">
              <a:solidFill>
                <a:srgbClr val="002060"/>
              </a:solidFill>
              <a:latin typeface="Corbel" pitchFamily="34" charset="0"/>
              <a:cs typeface="Times New Roman" pitchFamily="18" charset="0"/>
            </a:endParaRPr>
          </a:p>
        </p:txBody>
      </p:sp>
      <p:pic>
        <p:nvPicPr>
          <p:cNvPr id="6" name="Picture 5" descr="lion6.jpg"/>
          <p:cNvPicPr>
            <a:picLocks noChangeAspect="1"/>
          </p:cNvPicPr>
          <p:nvPr/>
        </p:nvPicPr>
        <p:blipFill>
          <a:blip r:embed="rId5"/>
          <a:stretch>
            <a:fillRect/>
          </a:stretch>
        </p:blipFill>
        <p:spPr>
          <a:xfrm>
            <a:off x="1066800" y="3048000"/>
            <a:ext cx="2857500" cy="1600200"/>
          </a:xfrm>
          <a:prstGeom prst="rect">
            <a:avLst/>
          </a:prstGeom>
          <a:ln>
            <a:noFill/>
          </a:ln>
          <a:effectLst/>
        </p:spPr>
      </p:pic>
      <p:sp>
        <p:nvSpPr>
          <p:cNvPr id="7" name="Rectangle 6"/>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1+#ppt_w/2"/>
                                          </p:val>
                                        </p:tav>
                                        <p:tav tm="100000">
                                          <p:val>
                                            <p:strVal val="#ppt_x"/>
                                          </p:val>
                                        </p:tav>
                                      </p:tavLst>
                                    </p:anim>
                                    <p:anim calcmode="lin" valueType="num">
                                      <p:cBhvr additive="base">
                                        <p:cTn id="20"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leon ambriento.jpg"/>
          <p:cNvPicPr>
            <a:picLocks noChangeAspect="1"/>
          </p:cNvPicPr>
          <p:nvPr/>
        </p:nvPicPr>
        <p:blipFill>
          <a:blip r:embed="rId3"/>
          <a:stretch>
            <a:fillRect/>
          </a:stretch>
        </p:blipFill>
        <p:spPr>
          <a:xfrm>
            <a:off x="1447800" y="2133600"/>
            <a:ext cx="2743200" cy="2362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Rectangle 3"/>
          <p:cNvSpPr/>
          <p:nvPr/>
        </p:nvSpPr>
        <p:spPr>
          <a:xfrm>
            <a:off x="2590800" y="533400"/>
            <a:ext cx="3962400" cy="533400"/>
          </a:xfrm>
          <a:prstGeom prst="rect">
            <a:avLst/>
          </a:prstGeom>
          <a:solidFill>
            <a:schemeClr val="bg2">
              <a:lumMod val="90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2060"/>
                </a:solidFill>
                <a:latin typeface="Corbel" pitchFamily="34" charset="0"/>
                <a:cs typeface="Times New Roman" pitchFamily="18" charset="0"/>
              </a:rPr>
              <a:t>Vulture`s suggestion</a:t>
            </a:r>
            <a:endParaRPr lang="en-US" sz="3200" b="1" dirty="0">
              <a:solidFill>
                <a:srgbClr val="002060"/>
              </a:solidFill>
              <a:latin typeface="Corbel" pitchFamily="34" charset="0"/>
              <a:cs typeface="Times New Roman" pitchFamily="18" charset="0"/>
            </a:endParaRPr>
          </a:p>
        </p:txBody>
      </p:sp>
      <p:sp>
        <p:nvSpPr>
          <p:cNvPr id="5" name="Round Diagonal Corner Rectangle 4"/>
          <p:cNvSpPr/>
          <p:nvPr/>
        </p:nvSpPr>
        <p:spPr>
          <a:xfrm>
            <a:off x="457200" y="5029200"/>
            <a:ext cx="7848600" cy="1066800"/>
          </a:xfrm>
          <a:prstGeom prst="round2DiagRect">
            <a:avLst/>
          </a:prstGeom>
          <a:solidFill>
            <a:schemeClr val="accent4">
              <a:lumMod val="40000"/>
              <a:lumOff val="60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Times New Roman" pitchFamily="18" charset="0"/>
                <a:cs typeface="Times New Roman" pitchFamily="18" charset="0"/>
              </a:rPr>
              <a:t>“</a:t>
            </a:r>
            <a:r>
              <a:rPr lang="en-US" sz="3200" b="1" dirty="0" smtClean="0">
                <a:solidFill>
                  <a:srgbClr val="002060"/>
                </a:solidFill>
                <a:latin typeface="Corbel" pitchFamily="34" charset="0"/>
                <a:cs typeface="Times New Roman" pitchFamily="18" charset="0"/>
              </a:rPr>
              <a:t>What</a:t>
            </a:r>
            <a:r>
              <a:rPr lang="en-US" sz="2800" b="1" dirty="0" smtClean="0">
                <a:solidFill>
                  <a:srgbClr val="002060"/>
                </a:solidFill>
                <a:latin typeface="Corbel" pitchFamily="34" charset="0"/>
                <a:cs typeface="Times New Roman" pitchFamily="18" charset="0"/>
              </a:rPr>
              <a:t> about a few ribbons ?” the vulture asked.</a:t>
            </a:r>
            <a:endParaRPr lang="en-US" sz="2800" b="1" dirty="0">
              <a:solidFill>
                <a:srgbClr val="002060"/>
              </a:solidFill>
              <a:latin typeface="Corbel" pitchFamily="34" charset="0"/>
              <a:cs typeface="Times New Roman" pitchFamily="18" charset="0"/>
            </a:endParaRPr>
          </a:p>
        </p:txBody>
      </p:sp>
      <p:pic>
        <p:nvPicPr>
          <p:cNvPr id="7" name="Picture 6" descr="Vulture2.jpg"/>
          <p:cNvPicPr>
            <a:picLocks noChangeAspect="1"/>
          </p:cNvPicPr>
          <p:nvPr/>
        </p:nvPicPr>
        <p:blipFill>
          <a:blip r:embed="rId4"/>
          <a:stretch>
            <a:fillRect/>
          </a:stretch>
        </p:blipFill>
        <p:spPr>
          <a:xfrm>
            <a:off x="4800600" y="1447800"/>
            <a:ext cx="2762250" cy="2895600"/>
          </a:xfrm>
          <a:prstGeom prst="rect">
            <a:avLst/>
          </a:prstGeom>
          <a:ln>
            <a:noFill/>
          </a:ln>
          <a:effectLst>
            <a:outerShdw blurRad="292100" dist="139700" dir="2700000" algn="tl" rotWithShape="0">
              <a:srgbClr val="333333">
                <a:alpha val="65000"/>
              </a:srgbClr>
            </a:outerShdw>
          </a:effectLst>
        </p:spPr>
      </p:pic>
      <p:pic>
        <p:nvPicPr>
          <p:cNvPr id="9" name="Picture 8" descr="ribbon4.jpg"/>
          <p:cNvPicPr>
            <a:picLocks noChangeAspect="1"/>
          </p:cNvPicPr>
          <p:nvPr/>
        </p:nvPicPr>
        <p:blipFill>
          <a:blip r:embed="rId5"/>
          <a:stretch>
            <a:fillRect/>
          </a:stretch>
        </p:blipFill>
        <p:spPr>
          <a:xfrm rot="5074127">
            <a:off x="1521244" y="2743196"/>
            <a:ext cx="856074" cy="773004"/>
          </a:xfrm>
          <a:prstGeom prst="ellipse">
            <a:avLst/>
          </a:prstGeom>
          <a:ln>
            <a:noFill/>
          </a:ln>
          <a:effectLst>
            <a:softEdge rad="112500"/>
          </a:effectLst>
        </p:spPr>
      </p:pic>
      <p:pic>
        <p:nvPicPr>
          <p:cNvPr id="10" name="Picture 9" descr="ribbon1.jpg"/>
          <p:cNvPicPr>
            <a:picLocks noChangeAspect="1"/>
          </p:cNvPicPr>
          <p:nvPr/>
        </p:nvPicPr>
        <p:blipFill>
          <a:blip r:embed="rId6"/>
          <a:stretch>
            <a:fillRect/>
          </a:stretch>
        </p:blipFill>
        <p:spPr>
          <a:xfrm>
            <a:off x="1828800" y="3581400"/>
            <a:ext cx="762000" cy="552450"/>
          </a:xfrm>
          <a:prstGeom prst="ellipse">
            <a:avLst/>
          </a:prstGeom>
          <a:ln>
            <a:noFill/>
          </a:ln>
          <a:effectLst>
            <a:softEdge rad="112500"/>
          </a:effectLst>
        </p:spPr>
      </p:pic>
      <p:sp>
        <p:nvSpPr>
          <p:cNvPr id="8" name="Rectangle 7"/>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heel(4)">
                                      <p:cBhvr>
                                        <p:cTn id="25" dur="2000"/>
                                        <p:tgtEl>
                                          <p:spTgt spid="9"/>
                                        </p:tgtEl>
                                      </p:cBhvr>
                                    </p:animEffect>
                                  </p:childTnLst>
                                </p:cTn>
                              </p:par>
                            </p:childTnLst>
                          </p:cTn>
                        </p:par>
                        <p:par>
                          <p:cTn id="26" fill="hold">
                            <p:stCondLst>
                              <p:cond delay="2000"/>
                            </p:stCondLst>
                            <p:childTnLst>
                              <p:par>
                                <p:cTn id="27" presetID="21" presetClass="entr" presetSubtype="4"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heel(4)">
                                      <p:cBhvr>
                                        <p:cTn id="29" dur="20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leon ambriento.jpg"/>
          <p:cNvPicPr>
            <a:picLocks noChangeAspect="1"/>
          </p:cNvPicPr>
          <p:nvPr/>
        </p:nvPicPr>
        <p:blipFill>
          <a:blip r:embed="rId3"/>
          <a:stretch>
            <a:fillRect/>
          </a:stretch>
        </p:blipFill>
        <p:spPr>
          <a:xfrm>
            <a:off x="1295400" y="2743200"/>
            <a:ext cx="2286000" cy="1905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Rectangle 3"/>
          <p:cNvSpPr/>
          <p:nvPr/>
        </p:nvSpPr>
        <p:spPr>
          <a:xfrm>
            <a:off x="1371600" y="533400"/>
            <a:ext cx="4267200" cy="533400"/>
          </a:xfrm>
          <a:prstGeom prst="rect">
            <a:avLst/>
          </a:prstGeom>
          <a:solidFill>
            <a:schemeClr val="bg2">
              <a:lumMod val="90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2060"/>
                </a:solidFill>
                <a:latin typeface="Corbel" pitchFamily="34" charset="0"/>
                <a:cs typeface="Times New Roman" pitchFamily="18" charset="0"/>
              </a:rPr>
              <a:t>Hyena`s suggestion</a:t>
            </a:r>
            <a:endParaRPr lang="en-US" sz="3200" b="1" dirty="0">
              <a:solidFill>
                <a:srgbClr val="002060"/>
              </a:solidFill>
              <a:latin typeface="Corbel" pitchFamily="34" charset="0"/>
              <a:cs typeface="Times New Roman" pitchFamily="18" charset="0"/>
            </a:endParaRPr>
          </a:p>
        </p:txBody>
      </p:sp>
      <p:sp>
        <p:nvSpPr>
          <p:cNvPr id="5" name="Round Diagonal Corner Rectangle 4"/>
          <p:cNvSpPr/>
          <p:nvPr/>
        </p:nvSpPr>
        <p:spPr>
          <a:xfrm>
            <a:off x="838200" y="4876800"/>
            <a:ext cx="7543800" cy="1524000"/>
          </a:xfrm>
          <a:prstGeom prst="round2DiagRect">
            <a:avLst/>
          </a:prstGeom>
          <a:solidFill>
            <a:schemeClr val="accent4">
              <a:lumMod val="40000"/>
              <a:lumOff val="60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2060"/>
                </a:solidFill>
                <a:latin typeface="Corbel" pitchFamily="34" charset="0"/>
                <a:cs typeface="Times New Roman" pitchFamily="18" charset="0"/>
              </a:rPr>
              <a:t>Then cried the Hyena, “ I know a paper </a:t>
            </a:r>
            <a:r>
              <a:rPr lang="en-US" sz="3200" b="1" dirty="0" smtClean="0">
                <a:solidFill>
                  <a:srgbClr val="002060"/>
                </a:solidFill>
                <a:latin typeface="Corbel" pitchFamily="34" charset="0"/>
                <a:cs typeface="Times New Roman" pitchFamily="18" charset="0"/>
                <a:hlinkClick r:id="rId4" action="ppaction://hlinksldjump"/>
              </a:rPr>
              <a:t>crown</a:t>
            </a:r>
            <a:r>
              <a:rPr lang="en-US" sz="3200" b="1" dirty="0" smtClean="0">
                <a:solidFill>
                  <a:srgbClr val="002060"/>
                </a:solidFill>
                <a:latin typeface="Corbel" pitchFamily="34" charset="0"/>
                <a:cs typeface="Times New Roman" pitchFamily="18" charset="0"/>
              </a:rPr>
              <a:t> is what you need!”</a:t>
            </a:r>
            <a:endParaRPr lang="en-US" sz="3200" b="1" dirty="0">
              <a:solidFill>
                <a:srgbClr val="002060"/>
              </a:solidFill>
              <a:latin typeface="Corbel" pitchFamily="34" charset="0"/>
              <a:cs typeface="Times New Roman" pitchFamily="18" charset="0"/>
            </a:endParaRPr>
          </a:p>
        </p:txBody>
      </p:sp>
      <p:pic>
        <p:nvPicPr>
          <p:cNvPr id="6" name="Picture 5" descr="hyena.jpg"/>
          <p:cNvPicPr>
            <a:picLocks noChangeAspect="1"/>
          </p:cNvPicPr>
          <p:nvPr/>
        </p:nvPicPr>
        <p:blipFill>
          <a:blip r:embed="rId5"/>
          <a:stretch>
            <a:fillRect/>
          </a:stretch>
        </p:blipFill>
        <p:spPr>
          <a:xfrm>
            <a:off x="4876800" y="990600"/>
            <a:ext cx="3505200" cy="3276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descr="crown.jpg"/>
          <p:cNvPicPr>
            <a:picLocks noChangeAspect="1"/>
          </p:cNvPicPr>
          <p:nvPr/>
        </p:nvPicPr>
        <p:blipFill>
          <a:blip r:embed="rId6"/>
          <a:stretch>
            <a:fillRect/>
          </a:stretch>
        </p:blipFill>
        <p:spPr>
          <a:xfrm>
            <a:off x="1066800" y="1524000"/>
            <a:ext cx="2785730" cy="1257300"/>
          </a:xfrm>
          <a:prstGeom prst="rect">
            <a:avLst/>
          </a:prstGeom>
        </p:spPr>
      </p:pic>
      <p:sp>
        <p:nvSpPr>
          <p:cNvPr id="7" name="Rectangle 6"/>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1371600" y="533400"/>
            <a:ext cx="4267200" cy="533400"/>
          </a:xfrm>
          <a:prstGeom prst="rect">
            <a:avLst/>
          </a:prstGeom>
          <a:solidFill>
            <a:schemeClr val="bg2">
              <a:lumMod val="90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2060"/>
                </a:solidFill>
                <a:latin typeface="Corbel" pitchFamily="34" charset="0"/>
                <a:cs typeface="Times New Roman" pitchFamily="18" charset="0"/>
              </a:rPr>
              <a:t>Snake`s remark</a:t>
            </a:r>
            <a:endParaRPr lang="en-US" sz="3200" b="1" dirty="0">
              <a:solidFill>
                <a:srgbClr val="002060"/>
              </a:solidFill>
              <a:latin typeface="Corbel" pitchFamily="34" charset="0"/>
              <a:cs typeface="Times New Roman" pitchFamily="18" charset="0"/>
            </a:endParaRPr>
          </a:p>
        </p:txBody>
      </p:sp>
      <p:sp>
        <p:nvSpPr>
          <p:cNvPr id="5" name="Round Diagonal Corner Rectangle 4"/>
          <p:cNvSpPr/>
          <p:nvPr/>
        </p:nvSpPr>
        <p:spPr>
          <a:xfrm>
            <a:off x="838200" y="4876800"/>
            <a:ext cx="7543800" cy="1524000"/>
          </a:xfrm>
          <a:prstGeom prst="round2DiagRect">
            <a:avLst/>
          </a:prstGeom>
          <a:solidFill>
            <a:schemeClr val="accent4">
              <a:lumMod val="40000"/>
              <a:lumOff val="60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2060"/>
                </a:solidFill>
                <a:latin typeface="Corbel" pitchFamily="34" charset="0"/>
                <a:cs typeface="Times New Roman" pitchFamily="18" charset="0"/>
              </a:rPr>
              <a:t>“If a king is a wise king, nobody cares about his hairstyle”</a:t>
            </a:r>
            <a:endParaRPr lang="en-US" sz="3200" b="1" dirty="0">
              <a:solidFill>
                <a:srgbClr val="002060"/>
              </a:solidFill>
              <a:latin typeface="Corbel" pitchFamily="34" charset="0"/>
              <a:cs typeface="Times New Roman" pitchFamily="18" charset="0"/>
            </a:endParaRPr>
          </a:p>
        </p:txBody>
      </p:sp>
      <p:pic>
        <p:nvPicPr>
          <p:cNvPr id="7" name="Picture 6" descr="lion7.jpg"/>
          <p:cNvPicPr>
            <a:picLocks noChangeAspect="1"/>
          </p:cNvPicPr>
          <p:nvPr/>
        </p:nvPicPr>
        <p:blipFill>
          <a:blip r:embed="rId3"/>
          <a:stretch>
            <a:fillRect/>
          </a:stretch>
        </p:blipFill>
        <p:spPr>
          <a:xfrm>
            <a:off x="1371600" y="1447800"/>
            <a:ext cx="3581400" cy="2743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8" descr="snake gip.jpg"/>
          <p:cNvPicPr>
            <a:picLocks noChangeAspect="1"/>
          </p:cNvPicPr>
          <p:nvPr/>
        </p:nvPicPr>
        <p:blipFill>
          <a:blip r:embed="rId4"/>
          <a:stretch>
            <a:fillRect/>
          </a:stretch>
        </p:blipFill>
        <p:spPr>
          <a:xfrm>
            <a:off x="5562600" y="1447800"/>
            <a:ext cx="2514600" cy="2514600"/>
          </a:xfrm>
          <a:prstGeom prst="rect">
            <a:avLst/>
          </a:prstGeom>
        </p:spPr>
      </p:pic>
      <p:sp>
        <p:nvSpPr>
          <p:cNvPr id="6" name="Rectangle 5"/>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lion4.jpg"/>
          <p:cNvPicPr>
            <a:picLocks noChangeAspect="1"/>
          </p:cNvPicPr>
          <p:nvPr/>
        </p:nvPicPr>
        <p:blipFill>
          <a:blip r:embed="rId3"/>
          <a:stretch>
            <a:fillRect/>
          </a:stretch>
        </p:blipFill>
        <p:spPr>
          <a:xfrm>
            <a:off x="2933700" y="1541872"/>
            <a:ext cx="3276600" cy="2971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ounded Rectangular Callout 1"/>
          <p:cNvSpPr/>
          <p:nvPr/>
        </p:nvSpPr>
        <p:spPr>
          <a:xfrm>
            <a:off x="2933700" y="348711"/>
            <a:ext cx="2514600" cy="838200"/>
          </a:xfrm>
          <a:prstGeom prst="wedgeRoundRectCallout">
            <a:avLst>
              <a:gd name="adj1" fmla="val -2719"/>
              <a:gd name="adj2" fmla="val 98534"/>
              <a:gd name="adj3" fmla="val 16667"/>
            </a:avLst>
          </a:prstGeom>
          <a:solidFill>
            <a:schemeClr val="bg2">
              <a:lumMod val="90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n w="1905"/>
                <a:solidFill>
                  <a:srgbClr val="002060"/>
                </a:solidFill>
                <a:effectLst>
                  <a:innerShdw blurRad="69850" dist="43180" dir="5400000">
                    <a:srgbClr val="000000">
                      <a:alpha val="65000"/>
                    </a:srgbClr>
                  </a:innerShdw>
                </a:effectLst>
                <a:latin typeface="Corbel" pitchFamily="34" charset="0"/>
                <a:cs typeface="Times New Roman" pitchFamily="18" charset="0"/>
              </a:rPr>
              <a:t>Mane</a:t>
            </a:r>
            <a:endParaRPr lang="en-US" sz="3600" b="1" dirty="0">
              <a:ln w="1905"/>
              <a:solidFill>
                <a:srgbClr val="002060"/>
              </a:solidFill>
              <a:effectLst>
                <a:innerShdw blurRad="69850" dist="43180" dir="5400000">
                  <a:srgbClr val="000000">
                    <a:alpha val="65000"/>
                  </a:srgbClr>
                </a:innerShdw>
              </a:effectLst>
              <a:latin typeface="Corbel" pitchFamily="34" charset="0"/>
              <a:cs typeface="Times New Roman" pitchFamily="18" charset="0"/>
            </a:endParaRPr>
          </a:p>
        </p:txBody>
      </p:sp>
      <p:sp>
        <p:nvSpPr>
          <p:cNvPr id="4" name="Rectangle 3"/>
          <p:cNvSpPr/>
          <p:nvPr/>
        </p:nvSpPr>
        <p:spPr>
          <a:xfrm>
            <a:off x="723900" y="4650521"/>
            <a:ext cx="7696200" cy="683479"/>
          </a:xfrm>
          <a:prstGeom prst="rect">
            <a:avLst/>
          </a:prstGeom>
          <a:solidFill>
            <a:schemeClr val="accent4">
              <a:lumMod val="40000"/>
              <a:lumOff val="60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lumMod val="85000"/>
                    <a:lumOff val="15000"/>
                  </a:schemeClr>
                </a:solidFill>
                <a:latin typeface="Calibri" pitchFamily="34" charset="0"/>
                <a:cs typeface="Calibri" pitchFamily="34" charset="0"/>
              </a:rPr>
              <a:t>The lion thought that his mane was too old.</a:t>
            </a:r>
            <a:endParaRPr lang="en-US" sz="2800" b="1" dirty="0">
              <a:solidFill>
                <a:schemeClr val="tx1">
                  <a:lumMod val="85000"/>
                  <a:lumOff val="15000"/>
                </a:schemeClr>
              </a:solidFill>
              <a:latin typeface="Calibri" pitchFamily="34" charset="0"/>
              <a:cs typeface="Calibri" pitchFamily="34" charset="0"/>
            </a:endParaRPr>
          </a:p>
        </p:txBody>
      </p:sp>
      <p:sp>
        <p:nvSpPr>
          <p:cNvPr id="6" name="TextBox 5"/>
          <p:cNvSpPr txBox="1"/>
          <p:nvPr/>
        </p:nvSpPr>
        <p:spPr>
          <a:xfrm>
            <a:off x="2933700" y="5604414"/>
            <a:ext cx="5257800" cy="830997"/>
          </a:xfrm>
          <a:prstGeom prst="rect">
            <a:avLst/>
          </a:prstGeom>
          <a:solidFill>
            <a:schemeClr val="bg2">
              <a:lumMod val="90000"/>
            </a:schemeClr>
          </a:solidFill>
          <a:ln w="31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2400" b="1" dirty="0" smtClean="0"/>
              <a:t>Long hair on the neck of a horse or a lion.</a:t>
            </a:r>
            <a:endParaRPr lang="en-US" sz="2400" b="1" dirty="0"/>
          </a:p>
        </p:txBody>
      </p:sp>
      <p:sp>
        <p:nvSpPr>
          <p:cNvPr id="7" name="Rectangle 6"/>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04800" y="348711"/>
            <a:ext cx="1638300" cy="1436179"/>
            <a:chOff x="628650" y="762000"/>
            <a:chExt cx="1600200" cy="1368615"/>
          </a:xfrm>
        </p:grpSpPr>
        <p:sp>
          <p:nvSpPr>
            <p:cNvPr id="10" name="Rectangle 9"/>
            <p:cNvSpPr/>
            <p:nvPr/>
          </p:nvSpPr>
          <p:spPr>
            <a:xfrm>
              <a:off x="838200" y="762000"/>
              <a:ext cx="1219200" cy="106680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28650" y="1667445"/>
              <a:ext cx="1600200" cy="463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Key word</a:t>
              </a:r>
              <a:endParaRPr lang="en-US" b="1" dirty="0"/>
            </a:p>
          </p:txBody>
        </p:sp>
      </p:grpSp>
      <p:sp>
        <p:nvSpPr>
          <p:cNvPr id="12" name="Rounded Rectangle 11"/>
          <p:cNvSpPr/>
          <p:nvPr/>
        </p:nvSpPr>
        <p:spPr>
          <a:xfrm>
            <a:off x="1189230" y="5513377"/>
            <a:ext cx="1447800" cy="922034"/>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Meaning</a:t>
            </a:r>
          </a:p>
          <a:p>
            <a:pPr algn="ctr"/>
            <a:r>
              <a:rPr lang="en-US" sz="1400" b="1" dirty="0" smtClean="0">
                <a:solidFill>
                  <a:srgbClr val="FFFF00"/>
                </a:solidFill>
              </a:rPr>
              <a:t>(Click here)</a:t>
            </a:r>
            <a:endParaRPr lang="en-US" sz="14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4)">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12"/>
                    </p:tgtEl>
                  </p:cond>
                </p:stCondLst>
                <p:endSync evt="end" delay="0">
                  <p:rtn val="all"/>
                </p:endSync>
                <p:childTnLst>
                  <p:par>
                    <p:cTn id="35" fill="hold">
                      <p:stCondLst>
                        <p:cond delay="0"/>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1+#ppt_w/2"/>
                                          </p:val>
                                        </p:tav>
                                        <p:tav tm="100000">
                                          <p:val>
                                            <p:strVal val="#ppt_x"/>
                                          </p:val>
                                        </p:tav>
                                      </p:tavLst>
                                    </p:anim>
                                    <p:anim calcmode="lin" valueType="num">
                                      <p:cBhvr additive="base">
                                        <p:cTn id="4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12"/>
                  </p:tgtEl>
                </p:cond>
              </p:nextCondLst>
            </p:seq>
          </p:childTnLst>
        </p:cTn>
      </p:par>
    </p:tnLst>
    <p:bldLst>
      <p:bldP spid="2" grpId="0" animBg="1"/>
      <p:bldP spid="4" grpId="0" animBg="1"/>
      <p:bldP spid="6"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ilu.jpg"/>
          <p:cNvPicPr>
            <a:picLocks noChangeAspect="1"/>
          </p:cNvPicPr>
          <p:nvPr/>
        </p:nvPicPr>
        <p:blipFill>
          <a:blip r:embed="rId3"/>
          <a:stretch>
            <a:fillRect/>
          </a:stretch>
        </p:blipFill>
        <p:spPr>
          <a:xfrm>
            <a:off x="2885364" y="1844859"/>
            <a:ext cx="3733800" cy="2514600"/>
          </a:xfrm>
          <a:prstGeom prst="rect">
            <a:avLst/>
          </a:prstGeom>
          <a:solidFill>
            <a:srgbClr val="FFFFFF">
              <a:shade val="85000"/>
            </a:srgbClr>
          </a:solidFill>
          <a:ln w="88900" cap="sq">
            <a:solidFill>
              <a:srgbClr val="FFFFFF"/>
            </a:solidFill>
            <a:miter lim="800000"/>
          </a:ln>
          <a:effectLst/>
        </p:spPr>
      </p:pic>
      <p:sp>
        <p:nvSpPr>
          <p:cNvPr id="14" name="TextBox 13"/>
          <p:cNvSpPr txBox="1"/>
          <p:nvPr/>
        </p:nvSpPr>
        <p:spPr>
          <a:xfrm>
            <a:off x="3581400" y="5565704"/>
            <a:ext cx="3810000" cy="584775"/>
          </a:xfrm>
          <a:prstGeom prst="rect">
            <a:avLst/>
          </a:prstGeom>
          <a:solidFill>
            <a:schemeClr val="accent4">
              <a:lumMod val="40000"/>
              <a:lumOff val="60000"/>
            </a:schemeClr>
          </a:solidFill>
          <a:ln w="31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3200" b="1" dirty="0" smtClean="0">
                <a:ln w="1905"/>
                <a:solidFill>
                  <a:srgbClr val="002060"/>
                </a:solidFill>
                <a:effectLst>
                  <a:innerShdw blurRad="69850" dist="43180" dir="5400000">
                    <a:srgbClr val="000000">
                      <a:alpha val="65000"/>
                    </a:srgbClr>
                  </a:innerShdw>
                </a:effectLst>
                <a:latin typeface="Corbel" pitchFamily="34" charset="0"/>
                <a:cs typeface="Times New Roman" pitchFamily="18" charset="0"/>
              </a:rPr>
              <a:t>Mirror image</a:t>
            </a:r>
            <a:endParaRPr lang="en-US" sz="3200" b="1" dirty="0">
              <a:ln w="1905"/>
              <a:solidFill>
                <a:srgbClr val="002060"/>
              </a:solidFill>
              <a:effectLst>
                <a:innerShdw blurRad="69850" dist="43180" dir="5400000">
                  <a:srgbClr val="000000">
                    <a:alpha val="65000"/>
                  </a:srgbClr>
                </a:innerShdw>
              </a:effectLst>
              <a:latin typeface="Corbel" pitchFamily="34" charset="0"/>
              <a:cs typeface="Times New Roman" pitchFamily="18" charset="0"/>
            </a:endParaRPr>
          </a:p>
        </p:txBody>
      </p:sp>
      <p:sp>
        <p:nvSpPr>
          <p:cNvPr id="15" name="TextBox 14"/>
          <p:cNvSpPr txBox="1"/>
          <p:nvPr/>
        </p:nvSpPr>
        <p:spPr>
          <a:xfrm>
            <a:off x="571500" y="4653098"/>
            <a:ext cx="8001000" cy="461665"/>
          </a:xfrm>
          <a:prstGeom prst="rect">
            <a:avLst/>
          </a:prstGeom>
          <a:solidFill>
            <a:schemeClr val="accent4">
              <a:lumMod val="40000"/>
              <a:lumOff val="60000"/>
            </a:schemeClr>
          </a:solidFill>
          <a:ln w="3175">
            <a:solidFill>
              <a:schemeClr val="tx1"/>
            </a:solidFill>
          </a:ln>
        </p:spPr>
        <p:txBody>
          <a:bodyPr wrap="square" rtlCol="0">
            <a:spAutoFit/>
          </a:bodyPr>
          <a:lstStyle/>
          <a:p>
            <a:pPr algn="ctr"/>
            <a:r>
              <a:rPr lang="en-US" sz="2400" b="1" dirty="0" smtClean="0"/>
              <a:t>The cat is seeing his reflection on the mirror.</a:t>
            </a:r>
            <a:endParaRPr lang="en-US" sz="2400" b="1" dirty="0"/>
          </a:p>
        </p:txBody>
      </p:sp>
      <p:sp>
        <p:nvSpPr>
          <p:cNvPr id="6" name="Rounded Rectangular Callout 5"/>
          <p:cNvSpPr/>
          <p:nvPr/>
        </p:nvSpPr>
        <p:spPr>
          <a:xfrm>
            <a:off x="3304464" y="458261"/>
            <a:ext cx="2895600" cy="762000"/>
          </a:xfrm>
          <a:prstGeom prst="wedgeRoundRectCallout">
            <a:avLst>
              <a:gd name="adj1" fmla="val 3705"/>
              <a:gd name="adj2" fmla="val 92256"/>
              <a:gd name="adj3" fmla="val 16667"/>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2060"/>
                </a:solidFill>
              </a:rPr>
              <a:t>Reflection</a:t>
            </a:r>
            <a:endParaRPr lang="en-US" sz="3200" b="1" dirty="0">
              <a:solidFill>
                <a:srgbClr val="002060"/>
              </a:solidFill>
            </a:endParaRPr>
          </a:p>
        </p:txBody>
      </p:sp>
      <p:sp>
        <p:nvSpPr>
          <p:cNvPr id="7" name="Rectangle 6"/>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95300" y="408680"/>
            <a:ext cx="1638300" cy="1436179"/>
            <a:chOff x="628650" y="762000"/>
            <a:chExt cx="1600200" cy="1368615"/>
          </a:xfrm>
        </p:grpSpPr>
        <p:sp>
          <p:nvSpPr>
            <p:cNvPr id="9" name="Rectangle 8"/>
            <p:cNvSpPr/>
            <p:nvPr/>
          </p:nvSpPr>
          <p:spPr>
            <a:xfrm>
              <a:off x="838200" y="762000"/>
              <a:ext cx="1219200" cy="106680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28650" y="1667445"/>
              <a:ext cx="1600200" cy="463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Key word</a:t>
              </a:r>
              <a:endParaRPr lang="en-US" b="1" dirty="0"/>
            </a:p>
          </p:txBody>
        </p:sp>
      </p:grpSp>
      <p:sp>
        <p:nvSpPr>
          <p:cNvPr id="12" name="Rounded Rectangle 11"/>
          <p:cNvSpPr/>
          <p:nvPr/>
        </p:nvSpPr>
        <p:spPr>
          <a:xfrm>
            <a:off x="1524000" y="5397074"/>
            <a:ext cx="1447800" cy="922034"/>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Meaning</a:t>
            </a:r>
          </a:p>
          <a:p>
            <a:pPr algn="ctr"/>
            <a:r>
              <a:rPr lang="en-US" sz="1400" b="1" dirty="0" smtClean="0">
                <a:solidFill>
                  <a:srgbClr val="FFFF00"/>
                </a:solidFill>
              </a:rPr>
              <a:t>(Click here)</a:t>
            </a:r>
            <a:endParaRPr lang="en-US" sz="1400" b="1" dirty="0">
              <a:solidFill>
                <a:srgbClr val="FFFF00"/>
              </a:solidFill>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4)">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ppt_w</p:attrName>
                                        </p:attrNameLst>
                                      </p:cBhvr>
                                      <p:tavLst>
                                        <p:tav tm="0">
                                          <p:val>
                                            <p:fltVal val="0"/>
                                          </p:val>
                                        </p:tav>
                                        <p:tav tm="100000">
                                          <p:val>
                                            <p:strVal val="#ppt_w"/>
                                          </p:val>
                                        </p:tav>
                                      </p:tavLst>
                                    </p:anim>
                                    <p:anim calcmode="lin" valueType="num">
                                      <p:cBhvr>
                                        <p:cTn id="26" dur="500" fill="hold"/>
                                        <p:tgtEl>
                                          <p:spTgt spid="15"/>
                                        </p:tgtEl>
                                        <p:attrNameLst>
                                          <p:attrName>ppt_h</p:attrName>
                                        </p:attrNameLst>
                                      </p:cBhvr>
                                      <p:tavLst>
                                        <p:tav tm="0">
                                          <p:val>
                                            <p:fltVal val="0"/>
                                          </p:val>
                                        </p:tav>
                                        <p:tav tm="100000">
                                          <p:val>
                                            <p:strVal val="#ppt_h"/>
                                          </p:val>
                                        </p:tav>
                                      </p:tavLst>
                                    </p:anim>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12"/>
                    </p:tgtEl>
                  </p:cond>
                </p:stCondLst>
                <p:endSync evt="end" delay="0">
                  <p:rtn val="all"/>
                </p:endSync>
                <p:childTnLst>
                  <p:par>
                    <p:cTn id="36" fill="hold">
                      <p:stCondLst>
                        <p:cond delay="0"/>
                      </p:stCondLst>
                      <p:childTnLst>
                        <p:par>
                          <p:cTn id="37" fill="hold">
                            <p:stCondLst>
                              <p:cond delay="0"/>
                            </p:stCondLst>
                            <p:childTnLst>
                              <p:par>
                                <p:cTn id="38" presetID="2" presetClass="entr" presetSubtype="2"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fill="hold"/>
                                        <p:tgtEl>
                                          <p:spTgt spid="14"/>
                                        </p:tgtEl>
                                        <p:attrNameLst>
                                          <p:attrName>ppt_x</p:attrName>
                                        </p:attrNameLst>
                                      </p:cBhvr>
                                      <p:tavLst>
                                        <p:tav tm="0">
                                          <p:val>
                                            <p:strVal val="1+#ppt_w/2"/>
                                          </p:val>
                                        </p:tav>
                                        <p:tav tm="100000">
                                          <p:val>
                                            <p:strVal val="#ppt_x"/>
                                          </p:val>
                                        </p:tav>
                                      </p:tavLst>
                                    </p:anim>
                                    <p:anim calcmode="lin" valueType="num">
                                      <p:cBhvr additive="base">
                                        <p:cTn id="41"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12"/>
                  </p:tgtEl>
                </p:cond>
              </p:nextCondLst>
            </p:seq>
          </p:childTnLst>
        </p:cTn>
      </p:par>
    </p:tnLst>
    <p:bldLst>
      <p:bldP spid="14" grpId="0" animBg="1"/>
      <p:bldP spid="15" grpId="0" animBg="1"/>
      <p:bldP spid="6"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838200" y="3768160"/>
            <a:ext cx="7696200" cy="990600"/>
          </a:xfrm>
          <a:prstGeom prst="rect">
            <a:avLst/>
          </a:prstGeom>
          <a:solidFill>
            <a:schemeClr val="accent4">
              <a:lumMod val="40000"/>
              <a:lumOff val="60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lumMod val="85000"/>
                    <a:lumOff val="15000"/>
                  </a:schemeClr>
                </a:solidFill>
                <a:latin typeface="Calibri" pitchFamily="34" charset="0"/>
                <a:cs typeface="Calibri" pitchFamily="34" charset="0"/>
              </a:rPr>
              <a:t>Mr. </a:t>
            </a:r>
            <a:r>
              <a:rPr lang="en-US" sz="2800" b="1" dirty="0" err="1" smtClean="0">
                <a:solidFill>
                  <a:schemeClr val="tx1">
                    <a:lumMod val="85000"/>
                    <a:lumOff val="15000"/>
                  </a:schemeClr>
                </a:solidFill>
                <a:latin typeface="Calibri" pitchFamily="34" charset="0"/>
                <a:cs typeface="Calibri" pitchFamily="34" charset="0"/>
              </a:rPr>
              <a:t>Nurul</a:t>
            </a:r>
            <a:r>
              <a:rPr lang="en-US" sz="2800" b="1" dirty="0" smtClean="0">
                <a:solidFill>
                  <a:schemeClr val="tx1">
                    <a:lumMod val="85000"/>
                    <a:lumOff val="15000"/>
                  </a:schemeClr>
                </a:solidFill>
                <a:latin typeface="Calibri" pitchFamily="34" charset="0"/>
                <a:cs typeface="Calibri" pitchFamily="34" charset="0"/>
              </a:rPr>
              <a:t> Islam`s moustache is very nice.</a:t>
            </a:r>
            <a:endParaRPr lang="en-US" sz="2800" b="1" dirty="0">
              <a:solidFill>
                <a:schemeClr val="tx1">
                  <a:lumMod val="85000"/>
                  <a:lumOff val="15000"/>
                </a:schemeClr>
              </a:solidFill>
              <a:latin typeface="Calibri" pitchFamily="34" charset="0"/>
              <a:cs typeface="Calibri" pitchFamily="34" charset="0"/>
            </a:endParaRPr>
          </a:p>
        </p:txBody>
      </p:sp>
      <p:sp>
        <p:nvSpPr>
          <p:cNvPr id="6" name="TextBox 5"/>
          <p:cNvSpPr txBox="1"/>
          <p:nvPr/>
        </p:nvSpPr>
        <p:spPr>
          <a:xfrm>
            <a:off x="2743200" y="5419326"/>
            <a:ext cx="5562600" cy="830997"/>
          </a:xfrm>
          <a:prstGeom prst="rect">
            <a:avLst/>
          </a:prstGeom>
          <a:solidFill>
            <a:schemeClr val="bg2">
              <a:lumMod val="90000"/>
            </a:schemeClr>
          </a:solidFill>
          <a:ln w="31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2400" b="1" dirty="0" smtClean="0"/>
              <a:t>A line of hair that some people have on their upper lip</a:t>
            </a:r>
            <a:endParaRPr lang="en-US" sz="2400" b="1" dirty="0"/>
          </a:p>
        </p:txBody>
      </p:sp>
      <p:pic>
        <p:nvPicPr>
          <p:cNvPr id="7" name="Picture 6" descr="Nurul.jpg"/>
          <p:cNvPicPr>
            <a:picLocks noChangeAspect="1"/>
          </p:cNvPicPr>
          <p:nvPr/>
        </p:nvPicPr>
        <p:blipFill>
          <a:blip r:embed="rId3"/>
          <a:stretch>
            <a:fillRect/>
          </a:stretch>
        </p:blipFill>
        <p:spPr>
          <a:xfrm>
            <a:off x="5257800" y="701912"/>
            <a:ext cx="2438400" cy="2819400"/>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439457" y="510375"/>
            <a:ext cx="1638300" cy="1436179"/>
            <a:chOff x="628650" y="762000"/>
            <a:chExt cx="1600200" cy="1368615"/>
          </a:xfrm>
        </p:grpSpPr>
        <p:sp>
          <p:nvSpPr>
            <p:cNvPr id="10" name="Rectangle 9"/>
            <p:cNvSpPr/>
            <p:nvPr/>
          </p:nvSpPr>
          <p:spPr>
            <a:xfrm>
              <a:off x="838200" y="762000"/>
              <a:ext cx="1219200" cy="106680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28650" y="1667445"/>
              <a:ext cx="1600200" cy="463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Key word</a:t>
              </a:r>
              <a:endParaRPr lang="en-US" b="1" dirty="0"/>
            </a:p>
          </p:txBody>
        </p:sp>
      </p:grpSp>
      <p:sp>
        <p:nvSpPr>
          <p:cNvPr id="12" name="Rounded Rectangle 11"/>
          <p:cNvSpPr/>
          <p:nvPr/>
        </p:nvSpPr>
        <p:spPr>
          <a:xfrm>
            <a:off x="996592" y="5462536"/>
            <a:ext cx="1447800" cy="922034"/>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Meaning</a:t>
            </a:r>
          </a:p>
          <a:p>
            <a:pPr algn="ctr"/>
            <a:r>
              <a:rPr lang="en-US" sz="1400" b="1" dirty="0" smtClean="0">
                <a:solidFill>
                  <a:srgbClr val="FFFF00"/>
                </a:solidFill>
              </a:rPr>
              <a:t>(Click here)</a:t>
            </a:r>
            <a:endParaRPr lang="en-US" sz="1400" b="1" dirty="0">
              <a:solidFill>
                <a:srgbClr val="FFFF00"/>
              </a:solidFill>
            </a:endParaRPr>
          </a:p>
        </p:txBody>
      </p:sp>
      <p:sp>
        <p:nvSpPr>
          <p:cNvPr id="2" name="Rounded Rectangular Callout 1"/>
          <p:cNvSpPr/>
          <p:nvPr/>
        </p:nvSpPr>
        <p:spPr>
          <a:xfrm>
            <a:off x="2517213" y="1228465"/>
            <a:ext cx="2514600" cy="838200"/>
          </a:xfrm>
          <a:prstGeom prst="wedgeRoundRectCallout">
            <a:avLst>
              <a:gd name="adj1" fmla="val 97124"/>
              <a:gd name="adj2" fmla="val 54932"/>
              <a:gd name="adj3" fmla="val 16667"/>
            </a:avLst>
          </a:prstGeom>
          <a:solidFill>
            <a:schemeClr val="bg2">
              <a:lumMod val="90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n w="1905"/>
                <a:solidFill>
                  <a:srgbClr val="002060"/>
                </a:solidFill>
                <a:effectLst>
                  <a:innerShdw blurRad="69850" dist="43180" dir="5400000">
                    <a:srgbClr val="000000">
                      <a:alpha val="65000"/>
                    </a:srgbClr>
                  </a:innerShdw>
                </a:effectLst>
                <a:latin typeface="Corbel" pitchFamily="34" charset="0"/>
                <a:cs typeface="Times New Roman" pitchFamily="18" charset="0"/>
              </a:rPr>
              <a:t>Moustache</a:t>
            </a:r>
            <a:endParaRPr lang="en-US" sz="3600" b="1" dirty="0">
              <a:ln w="1905"/>
              <a:solidFill>
                <a:srgbClr val="002060"/>
              </a:solidFill>
              <a:effectLst>
                <a:innerShdw blurRad="69850" dist="43180" dir="5400000">
                  <a:srgbClr val="000000">
                    <a:alpha val="65000"/>
                  </a:srgbClr>
                </a:innerShdw>
              </a:effectLst>
              <a:latin typeface="Corbel"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4)">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heel(4)">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12"/>
                    </p:tgtEl>
                  </p:cond>
                </p:stCondLst>
                <p:endSync evt="end" delay="0">
                  <p:rtn val="all"/>
                </p:endSync>
                <p:childTnLst>
                  <p:par>
                    <p:cTn id="34" fill="hold">
                      <p:stCondLst>
                        <p:cond delay="0"/>
                      </p:stCondLst>
                      <p:childTnLst>
                        <p:par>
                          <p:cTn id="35" fill="hold">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500" fill="hold"/>
                                        <p:tgtEl>
                                          <p:spTgt spid="6"/>
                                        </p:tgtEl>
                                        <p:attrNameLst>
                                          <p:attrName>ppt_x</p:attrName>
                                        </p:attrNameLst>
                                      </p:cBhvr>
                                      <p:tavLst>
                                        <p:tav tm="0">
                                          <p:val>
                                            <p:strVal val="1+#ppt_w/2"/>
                                          </p:val>
                                        </p:tav>
                                        <p:tav tm="100000">
                                          <p:val>
                                            <p:strVal val="#ppt_x"/>
                                          </p:val>
                                        </p:tav>
                                      </p:tavLst>
                                    </p:anim>
                                    <p:anim calcmode="lin" valueType="num">
                                      <p:cBhvr additive="base">
                                        <p:cTn id="39"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12"/>
                  </p:tgtEl>
                </p:cond>
              </p:nextCondLst>
            </p:seq>
          </p:childTnLst>
        </p:cTn>
      </p:par>
    </p:tnLst>
    <p:bldLst>
      <p:bldP spid="4" grpId="0" animBg="1"/>
      <p:bldP spid="6" grpId="0" animBg="1"/>
      <p:bldP spid="12"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1188584" y="4046465"/>
            <a:ext cx="7696200" cy="754497"/>
          </a:xfrm>
          <a:prstGeom prst="rect">
            <a:avLst/>
          </a:prstGeom>
          <a:solidFill>
            <a:schemeClr val="accent4">
              <a:lumMod val="40000"/>
              <a:lumOff val="60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lumMod val="85000"/>
                    <a:lumOff val="15000"/>
                  </a:schemeClr>
                </a:solidFill>
                <a:latin typeface="Calibri" pitchFamily="34" charset="0"/>
                <a:cs typeface="Calibri" pitchFamily="34" charset="0"/>
              </a:rPr>
              <a:t>Seeing the king the snake raised his head.</a:t>
            </a:r>
            <a:endParaRPr lang="en-US" sz="2800" b="1" dirty="0">
              <a:solidFill>
                <a:schemeClr val="tx1">
                  <a:lumMod val="85000"/>
                  <a:lumOff val="15000"/>
                </a:schemeClr>
              </a:solidFill>
              <a:latin typeface="Calibri" pitchFamily="34" charset="0"/>
              <a:cs typeface="Calibri" pitchFamily="34" charset="0"/>
            </a:endParaRPr>
          </a:p>
        </p:txBody>
      </p:sp>
      <p:sp>
        <p:nvSpPr>
          <p:cNvPr id="6" name="TextBox 5"/>
          <p:cNvSpPr txBox="1"/>
          <p:nvPr/>
        </p:nvSpPr>
        <p:spPr>
          <a:xfrm>
            <a:off x="2712493" y="5706214"/>
            <a:ext cx="4602707" cy="461665"/>
          </a:xfrm>
          <a:prstGeom prst="rect">
            <a:avLst/>
          </a:prstGeom>
          <a:solidFill>
            <a:schemeClr val="bg2">
              <a:lumMod val="90000"/>
            </a:schemeClr>
          </a:solidFill>
          <a:ln w="3175">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2400" b="1" dirty="0" smtClean="0"/>
              <a:t>Lift or move upwards.</a:t>
            </a:r>
            <a:endParaRPr lang="en-US" sz="2400" b="1" dirty="0"/>
          </a:p>
        </p:txBody>
      </p:sp>
      <p:pic>
        <p:nvPicPr>
          <p:cNvPr id="8" name="Picture 7" descr="snake gip.jpg"/>
          <p:cNvPicPr>
            <a:picLocks noChangeAspect="1"/>
          </p:cNvPicPr>
          <p:nvPr/>
        </p:nvPicPr>
        <p:blipFill>
          <a:blip r:embed="rId3"/>
          <a:stretch>
            <a:fillRect/>
          </a:stretch>
        </p:blipFill>
        <p:spPr>
          <a:xfrm>
            <a:off x="5334000" y="955218"/>
            <a:ext cx="2971800" cy="2895600"/>
          </a:xfrm>
          <a:prstGeom prst="rect">
            <a:avLst/>
          </a:prstGeom>
          <a:ln w="3175">
            <a:solidFill>
              <a:schemeClr val="tx1"/>
            </a:solidFill>
          </a:ln>
        </p:spPr>
      </p:pic>
      <p:sp>
        <p:nvSpPr>
          <p:cNvPr id="7" name="Rectangle 6"/>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762000" y="697421"/>
            <a:ext cx="1638300" cy="1436179"/>
            <a:chOff x="628650" y="762000"/>
            <a:chExt cx="1600200" cy="1368615"/>
          </a:xfrm>
        </p:grpSpPr>
        <p:sp>
          <p:nvSpPr>
            <p:cNvPr id="10" name="Rectangle 9"/>
            <p:cNvSpPr/>
            <p:nvPr/>
          </p:nvSpPr>
          <p:spPr>
            <a:xfrm>
              <a:off x="838200" y="762000"/>
              <a:ext cx="1219200" cy="106680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28650" y="1667445"/>
              <a:ext cx="1600200" cy="463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Key word</a:t>
              </a:r>
              <a:endParaRPr lang="en-US" b="1" dirty="0"/>
            </a:p>
          </p:txBody>
        </p:sp>
      </p:grpSp>
      <p:sp>
        <p:nvSpPr>
          <p:cNvPr id="12" name="Rounded Rectangle 11"/>
          <p:cNvSpPr/>
          <p:nvPr/>
        </p:nvSpPr>
        <p:spPr>
          <a:xfrm>
            <a:off x="996592" y="5462536"/>
            <a:ext cx="1447800" cy="922034"/>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Meaning</a:t>
            </a:r>
          </a:p>
          <a:p>
            <a:pPr algn="ctr"/>
            <a:r>
              <a:rPr lang="en-US" sz="1400" b="1" dirty="0" smtClean="0">
                <a:solidFill>
                  <a:srgbClr val="FFFF00"/>
                </a:solidFill>
              </a:rPr>
              <a:t>(Click here)</a:t>
            </a:r>
            <a:endParaRPr lang="en-US" sz="1400" b="1" dirty="0">
              <a:solidFill>
                <a:srgbClr val="FFFF00"/>
              </a:solidFill>
            </a:endParaRPr>
          </a:p>
        </p:txBody>
      </p:sp>
      <p:sp>
        <p:nvSpPr>
          <p:cNvPr id="2" name="Rounded Rectangular Callout 1"/>
          <p:cNvSpPr/>
          <p:nvPr/>
        </p:nvSpPr>
        <p:spPr>
          <a:xfrm>
            <a:off x="2522084" y="1052382"/>
            <a:ext cx="2514600" cy="838200"/>
          </a:xfrm>
          <a:prstGeom prst="wedgeRoundRectCallout">
            <a:avLst>
              <a:gd name="adj1" fmla="val 107979"/>
              <a:gd name="adj2" fmla="val -36248"/>
              <a:gd name="adj3" fmla="val 16667"/>
            </a:avLst>
          </a:prstGeom>
          <a:solidFill>
            <a:schemeClr val="bg2">
              <a:lumMod val="90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n w="1905"/>
                <a:solidFill>
                  <a:srgbClr val="002060"/>
                </a:solidFill>
                <a:effectLst>
                  <a:innerShdw blurRad="69850" dist="43180" dir="5400000">
                    <a:srgbClr val="000000">
                      <a:alpha val="65000"/>
                    </a:srgbClr>
                  </a:innerShdw>
                </a:effectLst>
                <a:latin typeface="Corbel" pitchFamily="34" charset="0"/>
                <a:cs typeface="Times New Roman" pitchFamily="18" charset="0"/>
              </a:rPr>
              <a:t>Raise</a:t>
            </a:r>
            <a:endParaRPr lang="en-US" sz="3600" b="1" dirty="0">
              <a:ln w="1905"/>
              <a:solidFill>
                <a:srgbClr val="002060"/>
              </a:solidFill>
              <a:effectLst>
                <a:innerShdw blurRad="69850" dist="43180" dir="5400000">
                  <a:srgbClr val="000000">
                    <a:alpha val="65000"/>
                  </a:srgbClr>
                </a:innerShdw>
              </a:effectLst>
              <a:latin typeface="Corbel"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4)">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12"/>
                    </p:tgtEl>
                  </p:cond>
                </p:stCondLst>
                <p:endSync evt="end" delay="0">
                  <p:rtn val="all"/>
                </p:endSync>
                <p:childTnLst>
                  <p:par>
                    <p:cTn id="35" fill="hold">
                      <p:stCondLst>
                        <p:cond delay="0"/>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1+#ppt_w/2"/>
                                          </p:val>
                                        </p:tav>
                                        <p:tav tm="100000">
                                          <p:val>
                                            <p:strVal val="#ppt_x"/>
                                          </p:val>
                                        </p:tav>
                                      </p:tavLst>
                                    </p:anim>
                                    <p:anim calcmode="lin" valueType="num">
                                      <p:cBhvr additive="base">
                                        <p:cTn id="4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12"/>
                  </p:tgtEl>
                </p:cond>
              </p:nextCondLst>
            </p:seq>
          </p:childTnLst>
        </p:cTn>
      </p:par>
    </p:tnLst>
    <p:bldLst>
      <p:bldP spid="4" grpId="0" animBg="1"/>
      <p:bldP spid="6" grpId="0" animBg="1"/>
      <p:bldP spid="12" grpId="0" animBg="1"/>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ular Callout 1"/>
          <p:cNvSpPr/>
          <p:nvPr/>
        </p:nvSpPr>
        <p:spPr>
          <a:xfrm>
            <a:off x="3429000" y="397230"/>
            <a:ext cx="2514600" cy="838200"/>
          </a:xfrm>
          <a:prstGeom prst="wedgeRoundRectCallout">
            <a:avLst>
              <a:gd name="adj1" fmla="val 4752"/>
              <a:gd name="adj2" fmla="val 70368"/>
              <a:gd name="adj3" fmla="val 16667"/>
            </a:avLst>
          </a:prstGeom>
          <a:solidFill>
            <a:schemeClr val="bg2">
              <a:lumMod val="90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n w="1905"/>
                <a:solidFill>
                  <a:srgbClr val="002060"/>
                </a:solidFill>
                <a:effectLst>
                  <a:innerShdw blurRad="69850" dist="43180" dir="5400000">
                    <a:srgbClr val="000000">
                      <a:alpha val="65000"/>
                    </a:srgbClr>
                  </a:innerShdw>
                </a:effectLst>
                <a:latin typeface="Corbel" pitchFamily="34" charset="0"/>
                <a:cs typeface="Times New Roman" pitchFamily="18" charset="0"/>
              </a:rPr>
              <a:t>Crown</a:t>
            </a:r>
            <a:endParaRPr lang="en-US" sz="3600" b="1" dirty="0">
              <a:ln w="1905"/>
              <a:solidFill>
                <a:srgbClr val="002060"/>
              </a:solidFill>
              <a:effectLst>
                <a:innerShdw blurRad="69850" dist="43180" dir="5400000">
                  <a:srgbClr val="000000">
                    <a:alpha val="65000"/>
                  </a:srgbClr>
                </a:innerShdw>
              </a:effectLst>
              <a:latin typeface="Corbel" pitchFamily="34" charset="0"/>
              <a:cs typeface="Times New Roman" pitchFamily="18" charset="0"/>
            </a:endParaRPr>
          </a:p>
        </p:txBody>
      </p:sp>
      <p:sp>
        <p:nvSpPr>
          <p:cNvPr id="4" name="Rectangle 3"/>
          <p:cNvSpPr/>
          <p:nvPr/>
        </p:nvSpPr>
        <p:spPr>
          <a:xfrm>
            <a:off x="914400" y="4440688"/>
            <a:ext cx="7696200" cy="799984"/>
          </a:xfrm>
          <a:prstGeom prst="rect">
            <a:avLst/>
          </a:prstGeom>
          <a:solidFill>
            <a:schemeClr val="accent4">
              <a:lumMod val="40000"/>
              <a:lumOff val="60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lumMod val="85000"/>
                    <a:lumOff val="15000"/>
                  </a:schemeClr>
                </a:solidFill>
                <a:latin typeface="Calibri" pitchFamily="34" charset="0"/>
                <a:cs typeface="Calibri" pitchFamily="34" charset="0"/>
              </a:rPr>
              <a:t>A king or queen is needed a royal crown. </a:t>
            </a:r>
            <a:endParaRPr lang="en-US" sz="2800" b="1" dirty="0">
              <a:solidFill>
                <a:schemeClr val="tx1">
                  <a:lumMod val="85000"/>
                  <a:lumOff val="15000"/>
                </a:schemeClr>
              </a:solidFill>
              <a:latin typeface="Calibri" pitchFamily="34" charset="0"/>
              <a:cs typeface="Calibri" pitchFamily="34" charset="0"/>
            </a:endParaRPr>
          </a:p>
        </p:txBody>
      </p:sp>
      <p:sp>
        <p:nvSpPr>
          <p:cNvPr id="6" name="TextBox 5"/>
          <p:cNvSpPr txBox="1"/>
          <p:nvPr/>
        </p:nvSpPr>
        <p:spPr>
          <a:xfrm>
            <a:off x="3012896" y="5657863"/>
            <a:ext cx="4911904" cy="461665"/>
          </a:xfrm>
          <a:prstGeom prst="rect">
            <a:avLst/>
          </a:prstGeom>
          <a:solidFill>
            <a:schemeClr val="bg2">
              <a:lumMod val="90000"/>
            </a:schemeClr>
          </a:solidFill>
          <a:ln w="3175">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2400" b="1" dirty="0" smtClean="0"/>
              <a:t>A cap of king’s or queen’s</a:t>
            </a:r>
            <a:endParaRPr lang="en-US" sz="2400" b="1" dirty="0"/>
          </a:p>
        </p:txBody>
      </p:sp>
      <p:pic>
        <p:nvPicPr>
          <p:cNvPr id="8" name="Picture 7" descr="dyna.jpg"/>
          <p:cNvPicPr>
            <a:picLocks noChangeAspect="1"/>
          </p:cNvPicPr>
          <p:nvPr/>
        </p:nvPicPr>
        <p:blipFill>
          <a:blip r:embed="rId3"/>
          <a:stretch>
            <a:fillRect/>
          </a:stretch>
        </p:blipFill>
        <p:spPr>
          <a:xfrm>
            <a:off x="5029200" y="1475625"/>
            <a:ext cx="2590800" cy="2743200"/>
          </a:xfrm>
          <a:prstGeom prst="rect">
            <a:avLst/>
          </a:prstGeom>
          <a:ln>
            <a:noFill/>
          </a:ln>
          <a:effectLst>
            <a:outerShdw blurRad="292100" dist="139700" dir="2700000" algn="tl" rotWithShape="0">
              <a:srgbClr val="333333">
                <a:alpha val="65000"/>
              </a:srgbClr>
            </a:outerShdw>
          </a:effectLst>
        </p:spPr>
      </p:pic>
      <p:pic>
        <p:nvPicPr>
          <p:cNvPr id="9" name="Picture 8" descr="crown2.jpg"/>
          <p:cNvPicPr>
            <a:picLocks noChangeAspect="1"/>
          </p:cNvPicPr>
          <p:nvPr/>
        </p:nvPicPr>
        <p:blipFill>
          <a:blip r:embed="rId4"/>
          <a:stretch>
            <a:fillRect/>
          </a:stretch>
        </p:blipFill>
        <p:spPr>
          <a:xfrm>
            <a:off x="2095500" y="1475625"/>
            <a:ext cx="2667000" cy="2743200"/>
          </a:xfrm>
          <a:prstGeom prst="rect">
            <a:avLst/>
          </a:prstGeom>
          <a:ln>
            <a:noFill/>
          </a:ln>
          <a:effectLst>
            <a:outerShdw blurRad="292100" dist="139700" dir="2700000" algn="tl" rotWithShape="0">
              <a:srgbClr val="333333">
                <a:alpha val="65000"/>
              </a:srgbClr>
            </a:outerShdw>
          </a:effectLst>
        </p:spPr>
      </p:pic>
      <p:sp>
        <p:nvSpPr>
          <p:cNvPr id="10" name="Rectangle 9"/>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298570" y="228600"/>
            <a:ext cx="1638300" cy="1436179"/>
            <a:chOff x="628650" y="762000"/>
            <a:chExt cx="1600200" cy="1368615"/>
          </a:xfrm>
        </p:grpSpPr>
        <p:sp>
          <p:nvSpPr>
            <p:cNvPr id="12" name="Rectangle 11"/>
            <p:cNvSpPr/>
            <p:nvPr/>
          </p:nvSpPr>
          <p:spPr>
            <a:xfrm>
              <a:off x="838200" y="762000"/>
              <a:ext cx="1219200" cy="1066800"/>
            </a:xfrm>
            <a:prstGeom prst="rect">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28650" y="1667445"/>
              <a:ext cx="1600200" cy="463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Key word</a:t>
              </a:r>
              <a:endParaRPr lang="en-US" b="1" dirty="0"/>
            </a:p>
          </p:txBody>
        </p:sp>
      </p:grpSp>
      <p:sp>
        <p:nvSpPr>
          <p:cNvPr id="14" name="Rounded Rectangle 13"/>
          <p:cNvSpPr/>
          <p:nvPr/>
        </p:nvSpPr>
        <p:spPr>
          <a:xfrm>
            <a:off x="996592" y="5462536"/>
            <a:ext cx="1447800" cy="922034"/>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Meaning</a:t>
            </a:r>
          </a:p>
          <a:p>
            <a:pPr algn="ctr"/>
            <a:r>
              <a:rPr lang="en-US" sz="1400" b="1" dirty="0" smtClean="0">
                <a:solidFill>
                  <a:srgbClr val="FFFF00"/>
                </a:solidFill>
              </a:rPr>
              <a:t>(Click here)</a:t>
            </a:r>
            <a:endParaRPr lang="en-US" sz="14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4)">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14"/>
                    </p:tgtEl>
                  </p:cond>
                </p:stCondLst>
                <p:endSync evt="end" delay="0">
                  <p:rtn val="all"/>
                </p:endSync>
                <p:childTnLst>
                  <p:par>
                    <p:cTn id="41" fill="hold">
                      <p:stCondLst>
                        <p:cond delay="0"/>
                      </p:stCondLst>
                      <p:childTnLst>
                        <p:par>
                          <p:cTn id="42" fill="hold">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additive="base">
                                        <p:cTn id="45" dur="500" fill="hold"/>
                                        <p:tgtEl>
                                          <p:spTgt spid="6"/>
                                        </p:tgtEl>
                                        <p:attrNameLst>
                                          <p:attrName>ppt_x</p:attrName>
                                        </p:attrNameLst>
                                      </p:cBhvr>
                                      <p:tavLst>
                                        <p:tav tm="0">
                                          <p:val>
                                            <p:strVal val="1+#ppt_w/2"/>
                                          </p:val>
                                        </p:tav>
                                        <p:tav tm="100000">
                                          <p:val>
                                            <p:strVal val="#ppt_x"/>
                                          </p:val>
                                        </p:tav>
                                      </p:tavLst>
                                    </p:anim>
                                    <p:anim calcmode="lin" valueType="num">
                                      <p:cBhvr additive="base">
                                        <p:cTn id="4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14"/>
                  </p:tgtEl>
                </p:cond>
              </p:nextCondLst>
            </p:seq>
          </p:childTnLst>
        </p:cTn>
      </p:par>
    </p:tnLst>
    <p:bldLst>
      <p:bldP spid="2" grpId="0" animBg="1"/>
      <p:bldP spid="4" grpId="0" animBg="1"/>
      <p:bldP spid="6"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1447800"/>
            <a:ext cx="3048000" cy="235267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7" name="TextBox 6"/>
          <p:cNvSpPr txBox="1"/>
          <p:nvPr/>
        </p:nvSpPr>
        <p:spPr>
          <a:xfrm>
            <a:off x="1676400" y="4038600"/>
            <a:ext cx="6248400" cy="1446550"/>
          </a:xfrm>
          <a:prstGeom prst="rect">
            <a:avLst/>
          </a:prstGeom>
          <a:noFill/>
        </p:spPr>
        <p:txBody>
          <a:bodyPr wrap="square" rtlCol="0">
            <a:spAutoFit/>
          </a:bodyPr>
          <a:lstStyle/>
          <a:p>
            <a:r>
              <a:rPr lang="en-US" sz="8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Welcome</a:t>
            </a:r>
            <a:endParaRPr lang="en-US" sz="8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4" name="Rectangle 3"/>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2868062"/>
      </p:ext>
    </p:extLst>
  </p:cSld>
  <p:clrMapOvr>
    <a:masterClrMapping/>
  </p:clrMapOvr>
  <p:transition spd="slow">
    <p:spli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143000" y="1371600"/>
            <a:ext cx="7086600" cy="1200329"/>
          </a:xfrm>
          <a:prstGeom prst="rect">
            <a:avLst/>
          </a:prstGeom>
          <a:noFill/>
        </p:spPr>
        <p:txBody>
          <a:bodyPr wrap="square" rtlCol="0">
            <a:spAutoFit/>
          </a:bodyPr>
          <a:lstStyle/>
          <a:p>
            <a:pPr algn="ctr"/>
            <a:r>
              <a:rPr lang="en-US" sz="2400" b="1" dirty="0" smtClean="0">
                <a:solidFill>
                  <a:srgbClr val="002060"/>
                </a:solidFill>
                <a:latin typeface="Corbel" pitchFamily="34" charset="0"/>
                <a:cs typeface="Times New Roman" pitchFamily="18" charset="0"/>
              </a:rPr>
              <a:t>Read the text silently then go to section – A1 and match the words in Column A with the meanings given in the column B.</a:t>
            </a:r>
            <a:endParaRPr lang="en-US" sz="2400" b="1" dirty="0">
              <a:solidFill>
                <a:srgbClr val="002060"/>
              </a:solidFill>
              <a:latin typeface="Corbel" pitchFamily="34" charset="0"/>
              <a:cs typeface="Times New Roman" pitchFamily="18" charset="0"/>
            </a:endParaRPr>
          </a:p>
        </p:txBody>
      </p:sp>
      <p:sp>
        <p:nvSpPr>
          <p:cNvPr id="13" name="TextBox 12"/>
          <p:cNvSpPr txBox="1"/>
          <p:nvPr/>
        </p:nvSpPr>
        <p:spPr>
          <a:xfrm>
            <a:off x="2057400" y="457200"/>
            <a:ext cx="5334000" cy="584775"/>
          </a:xfrm>
          <a:prstGeom prst="rect">
            <a:avLst/>
          </a:prstGeom>
          <a:solidFill>
            <a:schemeClr val="accent4">
              <a:lumMod val="40000"/>
              <a:lumOff val="60000"/>
            </a:schemeClr>
          </a:solidFill>
          <a:ln w="3175">
            <a:solidFill>
              <a:schemeClr val="tx1"/>
            </a:solidFill>
          </a:ln>
        </p:spPr>
        <p:txBody>
          <a:bodyPr wrap="square" rtlCol="0">
            <a:spAutoFit/>
          </a:bodyPr>
          <a:lstStyle/>
          <a:p>
            <a:pPr algn="ctr"/>
            <a:r>
              <a:rPr lang="en-US" sz="3200" b="1" dirty="0" smtClean="0"/>
              <a:t>Individual Work</a:t>
            </a:r>
            <a:endParaRPr lang="en-US" sz="3200" b="1" dirty="0"/>
          </a:p>
        </p:txBody>
      </p:sp>
      <p:pic>
        <p:nvPicPr>
          <p:cNvPr id="5" name="Picture 4" descr="IMG_20140824_112800.jpg"/>
          <p:cNvPicPr>
            <a:picLocks noChangeAspect="1"/>
          </p:cNvPicPr>
          <p:nvPr/>
        </p:nvPicPr>
        <p:blipFill>
          <a:blip r:embed="rId3" cstate="print"/>
          <a:stretch>
            <a:fillRect/>
          </a:stretch>
        </p:blipFill>
        <p:spPr>
          <a:xfrm>
            <a:off x="2362200" y="2819400"/>
            <a:ext cx="4419600" cy="25717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Rectangle 5"/>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heel(4)">
                                      <p:cBhvr>
                                        <p:cTn id="2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533400" y="1219200"/>
            <a:ext cx="8077200" cy="1015663"/>
          </a:xfrm>
          <a:prstGeom prst="rect">
            <a:avLst/>
          </a:prstGeom>
          <a:noFill/>
        </p:spPr>
        <p:txBody>
          <a:bodyPr wrap="square" rtlCol="0">
            <a:spAutoFit/>
          </a:bodyPr>
          <a:lstStyle/>
          <a:p>
            <a:pPr algn="ctr"/>
            <a:r>
              <a:rPr lang="en-US" sz="2000" b="1" dirty="0" smtClean="0">
                <a:latin typeface="Corbel" pitchFamily="34" charset="0"/>
                <a:cs typeface="Times New Roman" pitchFamily="18" charset="0"/>
              </a:rPr>
              <a:t>Every animal has something that makes it different from others. Now match the picture in column A with the words in column B to know the identifying marks of some animals.</a:t>
            </a:r>
            <a:endParaRPr lang="en-US" sz="2000" b="1" dirty="0">
              <a:latin typeface="Corbel" pitchFamily="34" charset="0"/>
              <a:cs typeface="Times New Roman" pitchFamily="18" charset="0"/>
            </a:endParaRPr>
          </a:p>
        </p:txBody>
      </p:sp>
      <p:graphicFrame>
        <p:nvGraphicFramePr>
          <p:cNvPr id="4" name="Table 3"/>
          <p:cNvGraphicFramePr>
            <a:graphicFrameLocks noGrp="1"/>
          </p:cNvGraphicFramePr>
          <p:nvPr/>
        </p:nvGraphicFramePr>
        <p:xfrm>
          <a:off x="685800" y="2362200"/>
          <a:ext cx="7696200" cy="4023360"/>
        </p:xfrm>
        <a:graphic>
          <a:graphicData uri="http://schemas.openxmlformats.org/drawingml/2006/table">
            <a:tbl>
              <a:tblPr firstRow="1" bandRow="1">
                <a:tableStyleId>{5C22544A-7EE6-4342-B048-85BDC9FD1C3A}</a:tableStyleId>
              </a:tblPr>
              <a:tblGrid>
                <a:gridCol w="2565400"/>
                <a:gridCol w="2565400"/>
                <a:gridCol w="2565400"/>
              </a:tblGrid>
              <a:tr h="0">
                <a:tc>
                  <a:txBody>
                    <a:bodyPr/>
                    <a:lstStyle/>
                    <a:p>
                      <a:pPr algn="ctr"/>
                      <a:r>
                        <a:rPr lang="en-US" dirty="0" smtClean="0"/>
                        <a:t>Column A</a:t>
                      </a:r>
                      <a:endParaRPr lang="en-US" dirty="0"/>
                    </a:p>
                  </a:txBody>
                  <a:tcPr/>
                </a:tc>
                <a:tc>
                  <a:txBody>
                    <a:bodyPr/>
                    <a:lstStyle/>
                    <a:p>
                      <a:pPr algn="ctr"/>
                      <a:r>
                        <a:rPr lang="en-US" dirty="0" smtClean="0"/>
                        <a:t>Column B</a:t>
                      </a:r>
                      <a:endParaRPr lang="en-US" dirty="0"/>
                    </a:p>
                  </a:txBody>
                  <a:tcPr/>
                </a:tc>
                <a:tc>
                  <a:txBody>
                    <a:bodyPr/>
                    <a:lstStyle/>
                    <a:p>
                      <a:pPr algn="ctr"/>
                      <a:r>
                        <a:rPr lang="en-US" dirty="0" smtClean="0"/>
                        <a:t>Animals</a:t>
                      </a:r>
                      <a:endParaRPr lang="en-US" dirty="0"/>
                    </a:p>
                  </a:txBody>
                  <a:tcPr/>
                </a:tc>
              </a:tr>
              <a:tr h="370840">
                <a:tc>
                  <a:txBody>
                    <a:bodyPr/>
                    <a:lstStyle/>
                    <a:p>
                      <a:endParaRPr lang="en-US" dirty="0" smtClean="0"/>
                    </a:p>
                    <a:p>
                      <a:endParaRPr lang="en-US" dirty="0" smtClean="0"/>
                    </a:p>
                    <a:p>
                      <a:endParaRPr lang="en-US" dirty="0"/>
                    </a:p>
                  </a:txBody>
                  <a:tcPr/>
                </a:tc>
                <a:tc>
                  <a:txBody>
                    <a:bodyPr/>
                    <a:lstStyle/>
                    <a:p>
                      <a:r>
                        <a:rPr lang="en-US" sz="2400" dirty="0" smtClean="0">
                          <a:latin typeface="Times New Roman" pitchFamily="18" charset="0"/>
                          <a:cs typeface="Times New Roman" pitchFamily="18" charset="0"/>
                        </a:rPr>
                        <a:t>wool</a:t>
                      </a:r>
                      <a:endParaRPr lang="en-US" sz="2400" dirty="0">
                        <a:latin typeface="Times New Roman" pitchFamily="18" charset="0"/>
                        <a:cs typeface="Times New Roman" pitchFamily="18" charset="0"/>
                      </a:endParaRPr>
                    </a:p>
                  </a:txBody>
                  <a:tcPr/>
                </a:tc>
                <a:tc>
                  <a:txBody>
                    <a:bodyPr/>
                    <a:lstStyle/>
                    <a:p>
                      <a:endParaRPr lang="en-US" dirty="0"/>
                    </a:p>
                  </a:txBody>
                  <a:tcPr/>
                </a:tc>
              </a:tr>
              <a:tr h="370840">
                <a:tc>
                  <a:txBody>
                    <a:bodyPr/>
                    <a:lstStyle/>
                    <a:p>
                      <a:endParaRPr lang="en-US" dirty="0" smtClean="0"/>
                    </a:p>
                    <a:p>
                      <a:endParaRPr lang="en-US" dirty="0" smtClean="0"/>
                    </a:p>
                    <a:p>
                      <a:endParaRPr lang="en-US" dirty="0"/>
                    </a:p>
                  </a:txBody>
                  <a:tcPr/>
                </a:tc>
                <a:tc>
                  <a:txBody>
                    <a:bodyPr/>
                    <a:lstStyle/>
                    <a:p>
                      <a:r>
                        <a:rPr lang="en-US" sz="2400" dirty="0" smtClean="0">
                          <a:latin typeface="Times New Roman" pitchFamily="18" charset="0"/>
                          <a:cs typeface="Times New Roman" pitchFamily="18" charset="0"/>
                        </a:rPr>
                        <a:t>Stripes</a:t>
                      </a:r>
                      <a:endParaRPr lang="en-US" sz="2400" dirty="0">
                        <a:latin typeface="Times New Roman" pitchFamily="18" charset="0"/>
                        <a:cs typeface="Times New Roman" pitchFamily="18" charset="0"/>
                      </a:endParaRPr>
                    </a:p>
                  </a:txBody>
                  <a:tcPr/>
                </a:tc>
                <a:tc>
                  <a:txBody>
                    <a:bodyPr/>
                    <a:lstStyle/>
                    <a:p>
                      <a:endParaRPr lang="en-US" dirty="0"/>
                    </a:p>
                  </a:txBody>
                  <a:tcPr/>
                </a:tc>
              </a:tr>
              <a:tr h="370840">
                <a:tc>
                  <a:txBody>
                    <a:bodyPr/>
                    <a:lstStyle/>
                    <a:p>
                      <a:endParaRPr lang="en-US" dirty="0" smtClean="0"/>
                    </a:p>
                    <a:p>
                      <a:endParaRPr lang="en-US" dirty="0" smtClean="0"/>
                    </a:p>
                    <a:p>
                      <a:endParaRPr lang="en-US" dirty="0"/>
                    </a:p>
                  </a:txBody>
                  <a:tcPr/>
                </a:tc>
                <a:tc>
                  <a:txBody>
                    <a:bodyPr/>
                    <a:lstStyle/>
                    <a:p>
                      <a:r>
                        <a:rPr lang="en-US" sz="2400" dirty="0" smtClean="0">
                          <a:latin typeface="Times New Roman" pitchFamily="18" charset="0"/>
                          <a:cs typeface="Times New Roman" pitchFamily="18" charset="0"/>
                        </a:rPr>
                        <a:t>mane</a:t>
                      </a:r>
                      <a:endParaRPr lang="en-US" sz="2400" dirty="0">
                        <a:latin typeface="Times New Roman" pitchFamily="18" charset="0"/>
                        <a:cs typeface="Times New Roman" pitchFamily="18" charset="0"/>
                      </a:endParaRPr>
                    </a:p>
                  </a:txBody>
                  <a:tcPr/>
                </a:tc>
                <a:tc>
                  <a:txBody>
                    <a:bodyPr/>
                    <a:lstStyle/>
                    <a:p>
                      <a:endParaRPr lang="en-US" dirty="0"/>
                    </a:p>
                  </a:txBody>
                  <a:tcPr/>
                </a:tc>
              </a:tr>
              <a:tr h="370840">
                <a:tc>
                  <a:txBody>
                    <a:bodyPr/>
                    <a:lstStyle/>
                    <a:p>
                      <a:endParaRPr lang="en-US" dirty="0" smtClean="0"/>
                    </a:p>
                    <a:p>
                      <a:endParaRPr lang="en-US" dirty="0" smtClean="0"/>
                    </a:p>
                    <a:p>
                      <a:endParaRPr lang="en-US" dirty="0"/>
                    </a:p>
                  </a:txBody>
                  <a:tcPr/>
                </a:tc>
                <a:tc>
                  <a:txBody>
                    <a:bodyPr/>
                    <a:lstStyle/>
                    <a:p>
                      <a:r>
                        <a:rPr lang="en-US" dirty="0" smtClean="0"/>
                        <a:t>Trunk</a:t>
                      </a:r>
                      <a:endParaRPr lang="en-US" dirty="0"/>
                    </a:p>
                  </a:txBody>
                  <a:tcPr/>
                </a:tc>
                <a:tc>
                  <a:txBody>
                    <a:bodyPr/>
                    <a:lstStyle/>
                    <a:p>
                      <a:endParaRPr lang="en-US" dirty="0"/>
                    </a:p>
                  </a:txBody>
                  <a:tcPr/>
                </a:tc>
              </a:tr>
            </a:tbl>
          </a:graphicData>
        </a:graphic>
      </p:graphicFrame>
      <p:pic>
        <p:nvPicPr>
          <p:cNvPr id="5" name="Picture 4" descr="lion5.jpg"/>
          <p:cNvPicPr>
            <a:picLocks noChangeAspect="1"/>
          </p:cNvPicPr>
          <p:nvPr/>
        </p:nvPicPr>
        <p:blipFill>
          <a:blip r:embed="rId4"/>
          <a:stretch>
            <a:fillRect/>
          </a:stretch>
        </p:blipFill>
        <p:spPr>
          <a:xfrm>
            <a:off x="1066800" y="2743200"/>
            <a:ext cx="1752600" cy="838200"/>
          </a:xfrm>
          <a:prstGeom prst="rect">
            <a:avLst/>
          </a:prstGeom>
        </p:spPr>
      </p:pic>
      <p:pic>
        <p:nvPicPr>
          <p:cNvPr id="8" name="Picture 7" descr="1359040l.jpg"/>
          <p:cNvPicPr>
            <a:picLocks noChangeAspect="1"/>
          </p:cNvPicPr>
          <p:nvPr/>
        </p:nvPicPr>
        <p:blipFill>
          <a:blip r:embed="rId5" cstate="print"/>
          <a:stretch>
            <a:fillRect/>
          </a:stretch>
        </p:blipFill>
        <p:spPr>
          <a:xfrm>
            <a:off x="1066800" y="4572000"/>
            <a:ext cx="1752600" cy="838200"/>
          </a:xfrm>
          <a:prstGeom prst="rect">
            <a:avLst/>
          </a:prstGeom>
        </p:spPr>
      </p:pic>
      <p:pic>
        <p:nvPicPr>
          <p:cNvPr id="9" name="Picture 8" descr="sheep.jpg"/>
          <p:cNvPicPr>
            <a:picLocks noChangeAspect="1"/>
          </p:cNvPicPr>
          <p:nvPr/>
        </p:nvPicPr>
        <p:blipFill>
          <a:blip r:embed="rId6"/>
          <a:stretch>
            <a:fillRect/>
          </a:stretch>
        </p:blipFill>
        <p:spPr>
          <a:xfrm>
            <a:off x="1066800" y="5486400"/>
            <a:ext cx="1752600" cy="909638"/>
          </a:xfrm>
          <a:prstGeom prst="rect">
            <a:avLst/>
          </a:prstGeom>
        </p:spPr>
      </p:pic>
      <p:pic>
        <p:nvPicPr>
          <p:cNvPr id="10" name="Picture 9" descr="gho4.jpg"/>
          <p:cNvPicPr>
            <a:picLocks noChangeAspect="1"/>
          </p:cNvPicPr>
          <p:nvPr/>
        </p:nvPicPr>
        <p:blipFill>
          <a:blip r:embed="rId7"/>
          <a:stretch>
            <a:fillRect/>
          </a:stretch>
        </p:blipFill>
        <p:spPr>
          <a:xfrm>
            <a:off x="1066800" y="3657601"/>
            <a:ext cx="1756049" cy="838200"/>
          </a:xfrm>
          <a:prstGeom prst="rect">
            <a:avLst/>
          </a:prstGeom>
        </p:spPr>
      </p:pic>
      <p:sp>
        <p:nvSpPr>
          <p:cNvPr id="12" name="TextBox 11"/>
          <p:cNvSpPr txBox="1"/>
          <p:nvPr/>
        </p:nvSpPr>
        <p:spPr>
          <a:xfrm>
            <a:off x="2743200" y="381000"/>
            <a:ext cx="3886200" cy="646331"/>
          </a:xfrm>
          <a:prstGeom prst="rect">
            <a:avLst/>
          </a:prstGeom>
          <a:noFill/>
        </p:spPr>
        <p:txBody>
          <a:bodyPr wrap="square" rtlCol="0">
            <a:spAutoFit/>
          </a:bodyPr>
          <a:lstStyle/>
          <a:p>
            <a:pPr algn="ctr"/>
            <a:r>
              <a:rPr lang="en-US" sz="3600" b="1" dirty="0" smtClean="0"/>
              <a:t>Pair works</a:t>
            </a:r>
            <a:endParaRPr lang="en-US" sz="3600" b="1" dirty="0"/>
          </a:p>
        </p:txBody>
      </p:sp>
      <p:sp>
        <p:nvSpPr>
          <p:cNvPr id="11" name="Rectangle 10"/>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9" presetClass="path" presetSubtype="0" accel="50000" decel="50000" fill="hold" nodeType="clickEffect">
                                  <p:stCondLst>
                                    <p:cond delay="0"/>
                                  </p:stCondLst>
                                  <p:childTnLst>
                                    <p:animMotion origin="layout" path="M 0.00417 -0.00555 L 0.54167 0.26642 " pathEditMode="relative" rAng="0" ptsTypes="AA">
                                      <p:cBhvr>
                                        <p:cTn id="12" dur="2000" fill="hold"/>
                                        <p:tgtEl>
                                          <p:spTgt spid="5"/>
                                        </p:tgtEl>
                                        <p:attrNameLst>
                                          <p:attrName>ppt_x</p:attrName>
                                          <p:attrName>ppt_y</p:attrName>
                                        </p:attrNameLst>
                                      </p:cBhvr>
                                      <p:rCtr x="26900" y="13600"/>
                                    </p:animMotion>
                                  </p:childTnLst>
                                </p:cTn>
                              </p:par>
                            </p:childTnLst>
                          </p:cTn>
                        </p:par>
                      </p:childTnLst>
                    </p:cTn>
                  </p:par>
                  <p:par>
                    <p:cTn id="13" fill="hold">
                      <p:stCondLst>
                        <p:cond delay="indefinite"/>
                      </p:stCondLst>
                      <p:childTnLst>
                        <p:par>
                          <p:cTn id="14" fill="hold">
                            <p:stCondLst>
                              <p:cond delay="0"/>
                            </p:stCondLst>
                            <p:childTnLst>
                              <p:par>
                                <p:cTn id="15" presetID="49" presetClass="path" presetSubtype="0" accel="50000" decel="50000" fill="hold" nodeType="clickEffect">
                                  <p:stCondLst>
                                    <p:cond delay="0"/>
                                  </p:stCondLst>
                                  <p:childTnLst>
                                    <p:animMotion origin="layout" path="M 0.01233 -0.01665 L 0.54566 0.27197 " pathEditMode="relative" rAng="0" ptsTypes="AA">
                                      <p:cBhvr>
                                        <p:cTn id="16" dur="2000" fill="hold"/>
                                        <p:tgtEl>
                                          <p:spTgt spid="10"/>
                                        </p:tgtEl>
                                        <p:attrNameLst>
                                          <p:attrName>ppt_x</p:attrName>
                                          <p:attrName>ppt_y</p:attrName>
                                        </p:attrNameLst>
                                      </p:cBhvr>
                                      <p:rCtr x="26700" y="14400"/>
                                    </p:animMotion>
                                  </p:childTnLst>
                                </p:cTn>
                              </p:par>
                            </p:childTnLst>
                          </p:cTn>
                        </p:par>
                      </p:childTnLst>
                    </p:cTn>
                  </p:par>
                  <p:par>
                    <p:cTn id="17" fill="hold">
                      <p:stCondLst>
                        <p:cond delay="indefinite"/>
                      </p:stCondLst>
                      <p:childTnLst>
                        <p:par>
                          <p:cTn id="18" fill="hold">
                            <p:stCondLst>
                              <p:cond delay="0"/>
                            </p:stCondLst>
                            <p:childTnLst>
                              <p:par>
                                <p:cTn id="19" presetID="49" presetClass="path" presetSubtype="0" accel="50000" decel="50000" fill="hold" nodeType="clickEffect">
                                  <p:stCondLst>
                                    <p:cond delay="0"/>
                                  </p:stCondLst>
                                  <p:childTnLst>
                                    <p:animMotion origin="layout" path="M 2.77556E-17 -4.53284E-6 L 0.5375 -0.12766 " pathEditMode="relative" rAng="0" ptsTypes="AA">
                                      <p:cBhvr>
                                        <p:cTn id="20" dur="2000" fill="hold"/>
                                        <p:tgtEl>
                                          <p:spTgt spid="8"/>
                                        </p:tgtEl>
                                        <p:attrNameLst>
                                          <p:attrName>ppt_x</p:attrName>
                                          <p:attrName>ppt_y</p:attrName>
                                        </p:attrNameLst>
                                      </p:cBhvr>
                                      <p:rCtr x="26900" y="-6400"/>
                                    </p:animMotion>
                                  </p:childTnLst>
                                </p:cTn>
                              </p:par>
                            </p:childTnLst>
                          </p:cTn>
                        </p:par>
                      </p:childTnLst>
                    </p:cTn>
                  </p:par>
                  <p:par>
                    <p:cTn id="21" fill="hold">
                      <p:stCondLst>
                        <p:cond delay="indefinite"/>
                      </p:stCondLst>
                      <p:childTnLst>
                        <p:par>
                          <p:cTn id="22" fill="hold">
                            <p:stCondLst>
                              <p:cond delay="0"/>
                            </p:stCondLst>
                            <p:childTnLst>
                              <p:par>
                                <p:cTn id="23" presetID="49" presetClass="path" presetSubtype="0" accel="50000" decel="50000" fill="hold" nodeType="clickEffect">
                                  <p:stCondLst>
                                    <p:cond delay="0"/>
                                  </p:stCondLst>
                                  <p:childTnLst>
                                    <p:animMotion origin="layout" path="M 2.77556E-17 -2.40518E-6 L 0.5375 -0.39917 " pathEditMode="relative" rAng="0" ptsTypes="AA">
                                      <p:cBhvr>
                                        <p:cTn id="24" dur="2000" fill="hold"/>
                                        <p:tgtEl>
                                          <p:spTgt spid="9"/>
                                        </p:tgtEl>
                                        <p:attrNameLst>
                                          <p:attrName>ppt_x</p:attrName>
                                          <p:attrName>ppt_y</p:attrName>
                                        </p:attrNameLst>
                                      </p:cBhvr>
                                      <p:rCtr x="26900" y="-20000"/>
                                    </p:animMotion>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533400" y="1219200"/>
            <a:ext cx="8077200" cy="1015663"/>
          </a:xfrm>
          <a:prstGeom prst="rect">
            <a:avLst/>
          </a:prstGeom>
          <a:noFill/>
        </p:spPr>
        <p:txBody>
          <a:bodyPr wrap="square" rtlCol="0">
            <a:spAutoFit/>
          </a:bodyPr>
          <a:lstStyle/>
          <a:p>
            <a:pPr algn="ctr"/>
            <a:r>
              <a:rPr lang="en-US" sz="2000" b="1" dirty="0" smtClean="0">
                <a:latin typeface="Corbel" pitchFamily="34" charset="0"/>
                <a:cs typeface="Times New Roman" pitchFamily="18" charset="0"/>
              </a:rPr>
              <a:t>Every animal has something that makes it different from others. Now match the picture in column A with the words in column B to know the identifying marks of some animals.</a:t>
            </a:r>
            <a:endParaRPr lang="en-US" sz="2000" b="1" dirty="0">
              <a:latin typeface="Corbel" pitchFamily="34" charset="0"/>
              <a:cs typeface="Times New Roman" pitchFamily="18" charset="0"/>
            </a:endParaRPr>
          </a:p>
        </p:txBody>
      </p:sp>
      <p:graphicFrame>
        <p:nvGraphicFramePr>
          <p:cNvPr id="5" name="Table 4"/>
          <p:cNvGraphicFramePr>
            <a:graphicFrameLocks noGrp="1"/>
          </p:cNvGraphicFramePr>
          <p:nvPr/>
        </p:nvGraphicFramePr>
        <p:xfrm>
          <a:off x="685800" y="2362200"/>
          <a:ext cx="7620000" cy="4053840"/>
        </p:xfrm>
        <a:graphic>
          <a:graphicData uri="http://schemas.openxmlformats.org/drawingml/2006/table">
            <a:tbl>
              <a:tblPr firstRow="1" bandRow="1">
                <a:tableStyleId>{5C22544A-7EE6-4342-B048-85BDC9FD1C3A}</a:tableStyleId>
              </a:tblPr>
              <a:tblGrid>
                <a:gridCol w="2540000"/>
                <a:gridCol w="2540000"/>
                <a:gridCol w="2540000"/>
              </a:tblGrid>
              <a:tr h="370840">
                <a:tc>
                  <a:txBody>
                    <a:bodyPr/>
                    <a:lstStyle/>
                    <a:p>
                      <a:r>
                        <a:rPr lang="en-US" sz="2000" b="1" dirty="0" smtClean="0">
                          <a:latin typeface="Corbel" pitchFamily="34" charset="0"/>
                          <a:cs typeface="Times New Roman" pitchFamily="18" charset="0"/>
                        </a:rPr>
                        <a:t>Column – A</a:t>
                      </a:r>
                    </a:p>
                  </a:txBody>
                  <a:tcPr/>
                </a:tc>
                <a:tc>
                  <a:txBody>
                    <a:bodyPr/>
                    <a:lstStyle/>
                    <a:p>
                      <a:r>
                        <a:rPr lang="en-US" sz="2000" b="1" dirty="0" smtClean="0">
                          <a:latin typeface="Corbel" pitchFamily="34" charset="0"/>
                          <a:cs typeface="Times New Roman" pitchFamily="18" charset="0"/>
                        </a:rPr>
                        <a:t>Column – B</a:t>
                      </a:r>
                      <a:endParaRPr lang="en-US" sz="2000" b="1" dirty="0">
                        <a:latin typeface="Corbel" pitchFamily="34" charset="0"/>
                        <a:cs typeface="Times New Roman" pitchFamily="18" charset="0"/>
                      </a:endParaRPr>
                    </a:p>
                  </a:txBody>
                  <a:tcPr/>
                </a:tc>
                <a:tc>
                  <a:txBody>
                    <a:bodyPr/>
                    <a:lstStyle/>
                    <a:p>
                      <a:r>
                        <a:rPr lang="en-US" sz="2000" b="1" dirty="0" smtClean="0">
                          <a:latin typeface="Corbel" pitchFamily="34" charset="0"/>
                          <a:cs typeface="Times New Roman" pitchFamily="18" charset="0"/>
                        </a:rPr>
                        <a:t>Column - C</a:t>
                      </a:r>
                      <a:endParaRPr lang="en-US" sz="2000" b="1" dirty="0">
                        <a:latin typeface="Corbel" pitchFamily="34" charset="0"/>
                        <a:cs typeface="Times New Roman" pitchFamily="18" charset="0"/>
                      </a:endParaRPr>
                    </a:p>
                  </a:txBody>
                  <a:tcPr/>
                </a:tc>
              </a:tr>
              <a:tr h="370840">
                <a:tc>
                  <a:txBody>
                    <a:bodyPr/>
                    <a:lstStyle/>
                    <a:p>
                      <a:endParaRPr lang="en-US" b="1" dirty="0" smtClean="0">
                        <a:latin typeface="Corbel" pitchFamily="34" charset="0"/>
                        <a:cs typeface="Times New Roman" pitchFamily="18" charset="0"/>
                      </a:endParaRPr>
                    </a:p>
                    <a:p>
                      <a:endParaRPr lang="en-US" b="1" dirty="0" smtClean="0">
                        <a:latin typeface="Corbel" pitchFamily="34" charset="0"/>
                        <a:cs typeface="Times New Roman" pitchFamily="18" charset="0"/>
                      </a:endParaRPr>
                    </a:p>
                    <a:p>
                      <a:endParaRPr lang="en-US" b="1" dirty="0">
                        <a:latin typeface="Corbel" pitchFamily="34" charset="0"/>
                        <a:cs typeface="Times New Roman" pitchFamily="18" charset="0"/>
                      </a:endParaRPr>
                    </a:p>
                  </a:txBody>
                  <a:tcPr/>
                </a:tc>
                <a:tc>
                  <a:txBody>
                    <a:bodyPr/>
                    <a:lstStyle/>
                    <a:p>
                      <a:r>
                        <a:rPr lang="en-US" sz="2400" b="1" dirty="0" smtClean="0">
                          <a:latin typeface="Corbel" pitchFamily="34" charset="0"/>
                          <a:cs typeface="Times New Roman" pitchFamily="18" charset="0"/>
                        </a:rPr>
                        <a:t>Pony tail</a:t>
                      </a:r>
                      <a:endParaRPr lang="en-US" sz="2400" b="1" dirty="0">
                        <a:latin typeface="Corbel" pitchFamily="34" charset="0"/>
                        <a:cs typeface="Times New Roman" pitchFamily="18" charset="0"/>
                      </a:endParaRPr>
                    </a:p>
                  </a:txBody>
                  <a:tcPr/>
                </a:tc>
                <a:tc>
                  <a:txBody>
                    <a:bodyPr/>
                    <a:lstStyle/>
                    <a:p>
                      <a:endParaRPr lang="en-US" b="1" dirty="0">
                        <a:latin typeface="Corbel" pitchFamily="34" charset="0"/>
                        <a:cs typeface="Times New Roman" pitchFamily="18" charset="0"/>
                      </a:endParaRPr>
                    </a:p>
                  </a:txBody>
                  <a:tcPr/>
                </a:tc>
              </a:tr>
              <a:tr h="370840">
                <a:tc>
                  <a:txBody>
                    <a:bodyPr/>
                    <a:lstStyle/>
                    <a:p>
                      <a:endParaRPr lang="en-US" b="1" dirty="0" smtClean="0">
                        <a:latin typeface="Corbel" pitchFamily="34" charset="0"/>
                      </a:endParaRPr>
                    </a:p>
                    <a:p>
                      <a:endParaRPr lang="en-US" b="1" dirty="0" smtClean="0">
                        <a:latin typeface="Corbel" pitchFamily="34" charset="0"/>
                      </a:endParaRPr>
                    </a:p>
                    <a:p>
                      <a:endParaRPr lang="en-US" b="1" dirty="0">
                        <a:latin typeface="Corbel" pitchFamily="34" charset="0"/>
                      </a:endParaRPr>
                    </a:p>
                  </a:txBody>
                  <a:tcPr/>
                </a:tc>
                <a:tc>
                  <a:txBody>
                    <a:bodyPr/>
                    <a:lstStyle/>
                    <a:p>
                      <a:r>
                        <a:rPr lang="en-US" sz="2400" b="1" dirty="0" smtClean="0">
                          <a:latin typeface="Corbel" pitchFamily="34" charset="0"/>
                          <a:cs typeface="Times New Roman" pitchFamily="18" charset="0"/>
                        </a:rPr>
                        <a:t>Curved tail</a:t>
                      </a:r>
                      <a:endParaRPr lang="en-US" sz="2400" b="1" dirty="0">
                        <a:latin typeface="Corbel" pitchFamily="34" charset="0"/>
                        <a:cs typeface="Times New Roman" pitchFamily="18" charset="0"/>
                      </a:endParaRPr>
                    </a:p>
                  </a:txBody>
                  <a:tcPr/>
                </a:tc>
                <a:tc>
                  <a:txBody>
                    <a:bodyPr/>
                    <a:lstStyle/>
                    <a:p>
                      <a:endParaRPr lang="en-US" b="1" dirty="0">
                        <a:latin typeface="Corbel" pitchFamily="34" charset="0"/>
                      </a:endParaRPr>
                    </a:p>
                  </a:txBody>
                  <a:tcPr/>
                </a:tc>
              </a:tr>
              <a:tr h="370840">
                <a:tc>
                  <a:txBody>
                    <a:bodyPr/>
                    <a:lstStyle/>
                    <a:p>
                      <a:endParaRPr lang="en-US" b="1" dirty="0" smtClean="0">
                        <a:latin typeface="Corbel" pitchFamily="34" charset="0"/>
                      </a:endParaRPr>
                    </a:p>
                    <a:p>
                      <a:endParaRPr lang="en-US" b="1" dirty="0" smtClean="0">
                        <a:latin typeface="Corbel" pitchFamily="34" charset="0"/>
                      </a:endParaRPr>
                    </a:p>
                    <a:p>
                      <a:endParaRPr lang="en-US" b="1" dirty="0">
                        <a:latin typeface="Corbel" pitchFamily="34" charset="0"/>
                      </a:endParaRPr>
                    </a:p>
                  </a:txBody>
                  <a:tcPr/>
                </a:tc>
                <a:tc>
                  <a:txBody>
                    <a:bodyPr/>
                    <a:lstStyle/>
                    <a:p>
                      <a:r>
                        <a:rPr lang="en-US" sz="2400" b="1" dirty="0" smtClean="0">
                          <a:latin typeface="Corbel" pitchFamily="34" charset="0"/>
                          <a:cs typeface="Times New Roman" pitchFamily="18" charset="0"/>
                        </a:rPr>
                        <a:t>Scale</a:t>
                      </a:r>
                      <a:endParaRPr lang="en-US" sz="2400" b="1" dirty="0">
                        <a:latin typeface="Corbel" pitchFamily="34" charset="0"/>
                        <a:cs typeface="Times New Roman" pitchFamily="18" charset="0"/>
                      </a:endParaRPr>
                    </a:p>
                  </a:txBody>
                  <a:tcPr/>
                </a:tc>
                <a:tc>
                  <a:txBody>
                    <a:bodyPr/>
                    <a:lstStyle/>
                    <a:p>
                      <a:endParaRPr lang="en-US" b="1" dirty="0">
                        <a:latin typeface="Corbel" pitchFamily="34" charset="0"/>
                      </a:endParaRPr>
                    </a:p>
                  </a:txBody>
                  <a:tcPr/>
                </a:tc>
              </a:tr>
              <a:tr h="370840">
                <a:tc>
                  <a:txBody>
                    <a:bodyPr/>
                    <a:lstStyle/>
                    <a:p>
                      <a:endParaRPr lang="en-US" b="1" dirty="0" smtClean="0">
                        <a:latin typeface="Corbel" pitchFamily="34" charset="0"/>
                      </a:endParaRPr>
                    </a:p>
                    <a:p>
                      <a:endParaRPr lang="en-US" b="1" dirty="0" smtClean="0">
                        <a:latin typeface="Corbel" pitchFamily="34" charset="0"/>
                      </a:endParaRPr>
                    </a:p>
                    <a:p>
                      <a:endParaRPr lang="en-US" b="1" dirty="0">
                        <a:latin typeface="Corbel" pitchFamily="34" charset="0"/>
                      </a:endParaRPr>
                    </a:p>
                  </a:txBody>
                  <a:tcPr/>
                </a:tc>
                <a:tc>
                  <a:txBody>
                    <a:bodyPr/>
                    <a:lstStyle/>
                    <a:p>
                      <a:r>
                        <a:rPr lang="en-US" sz="2400" b="1" dirty="0" smtClean="0">
                          <a:latin typeface="Corbel" pitchFamily="34" charset="0"/>
                          <a:cs typeface="Times New Roman" pitchFamily="18" charset="0"/>
                        </a:rPr>
                        <a:t>Horns </a:t>
                      </a:r>
                      <a:endParaRPr lang="en-US" sz="2400" b="1" dirty="0">
                        <a:latin typeface="Corbel" pitchFamily="34" charset="0"/>
                        <a:cs typeface="Times New Roman" pitchFamily="18" charset="0"/>
                      </a:endParaRPr>
                    </a:p>
                  </a:txBody>
                  <a:tcPr/>
                </a:tc>
                <a:tc>
                  <a:txBody>
                    <a:bodyPr/>
                    <a:lstStyle/>
                    <a:p>
                      <a:endParaRPr lang="en-US" b="1" dirty="0">
                        <a:latin typeface="Corbel" pitchFamily="34" charset="0"/>
                      </a:endParaRPr>
                    </a:p>
                  </a:txBody>
                  <a:tcPr/>
                </a:tc>
              </a:tr>
            </a:tbl>
          </a:graphicData>
        </a:graphic>
      </p:graphicFrame>
      <p:pic>
        <p:nvPicPr>
          <p:cNvPr id="6" name="Picture 5" descr="Gor1.jpg"/>
          <p:cNvPicPr>
            <a:picLocks noChangeAspect="1"/>
          </p:cNvPicPr>
          <p:nvPr/>
        </p:nvPicPr>
        <p:blipFill>
          <a:blip r:embed="rId4"/>
          <a:stretch>
            <a:fillRect/>
          </a:stretch>
        </p:blipFill>
        <p:spPr>
          <a:xfrm>
            <a:off x="1143000" y="5562600"/>
            <a:ext cx="1676400" cy="838200"/>
          </a:xfrm>
          <a:prstGeom prst="rect">
            <a:avLst/>
          </a:prstGeom>
        </p:spPr>
      </p:pic>
      <p:pic>
        <p:nvPicPr>
          <p:cNvPr id="7" name="Picture 6" descr="fish3.jpg"/>
          <p:cNvPicPr>
            <a:picLocks noChangeAspect="1"/>
          </p:cNvPicPr>
          <p:nvPr/>
        </p:nvPicPr>
        <p:blipFill>
          <a:blip r:embed="rId5"/>
          <a:stretch>
            <a:fillRect/>
          </a:stretch>
        </p:blipFill>
        <p:spPr>
          <a:xfrm>
            <a:off x="1143000" y="2819400"/>
            <a:ext cx="1752600" cy="838200"/>
          </a:xfrm>
          <a:prstGeom prst="rect">
            <a:avLst/>
          </a:prstGeom>
        </p:spPr>
      </p:pic>
      <p:pic>
        <p:nvPicPr>
          <p:cNvPr id="8" name="Picture 7" descr="buffelow1.jpg"/>
          <p:cNvPicPr>
            <a:picLocks noChangeAspect="1"/>
          </p:cNvPicPr>
          <p:nvPr/>
        </p:nvPicPr>
        <p:blipFill>
          <a:blip r:embed="rId6"/>
          <a:stretch>
            <a:fillRect/>
          </a:stretch>
        </p:blipFill>
        <p:spPr>
          <a:xfrm>
            <a:off x="1143001" y="4648200"/>
            <a:ext cx="1752600" cy="762000"/>
          </a:xfrm>
          <a:prstGeom prst="rect">
            <a:avLst/>
          </a:prstGeom>
        </p:spPr>
      </p:pic>
      <p:pic>
        <p:nvPicPr>
          <p:cNvPr id="10" name="Picture 9" descr="horse1.jpg"/>
          <p:cNvPicPr>
            <a:picLocks noChangeAspect="1"/>
          </p:cNvPicPr>
          <p:nvPr/>
        </p:nvPicPr>
        <p:blipFill>
          <a:blip r:embed="rId7"/>
          <a:stretch>
            <a:fillRect/>
          </a:stretch>
        </p:blipFill>
        <p:spPr>
          <a:xfrm>
            <a:off x="1143000" y="3657600"/>
            <a:ext cx="1752600" cy="914400"/>
          </a:xfrm>
          <a:prstGeom prst="rect">
            <a:avLst/>
          </a:prstGeom>
        </p:spPr>
      </p:pic>
      <p:sp>
        <p:nvSpPr>
          <p:cNvPr id="11" name="TextBox 10"/>
          <p:cNvSpPr txBox="1"/>
          <p:nvPr/>
        </p:nvSpPr>
        <p:spPr>
          <a:xfrm>
            <a:off x="2743200" y="381000"/>
            <a:ext cx="3886200" cy="646331"/>
          </a:xfrm>
          <a:prstGeom prst="rect">
            <a:avLst/>
          </a:prstGeom>
          <a:noFill/>
        </p:spPr>
        <p:txBody>
          <a:bodyPr wrap="square" rtlCol="0">
            <a:spAutoFit/>
          </a:bodyPr>
          <a:lstStyle/>
          <a:p>
            <a:pPr algn="ctr"/>
            <a:r>
              <a:rPr lang="en-US" sz="3600" b="1" dirty="0" smtClean="0"/>
              <a:t>Pair works</a:t>
            </a:r>
            <a:endParaRPr lang="en-US" sz="3600" b="1" dirty="0"/>
          </a:p>
        </p:txBody>
      </p:sp>
      <p:sp>
        <p:nvSpPr>
          <p:cNvPr id="9" name="Rectangle 8"/>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9" presetClass="path" presetSubtype="0" accel="50000" decel="50000" fill="hold" nodeType="clickEffect">
                                  <p:stCondLst>
                                    <p:cond delay="0"/>
                                  </p:stCondLst>
                                  <p:childTnLst>
                                    <p:animMotion origin="layout" path="M -0.02083 -4.95837E-6 L 0.52917 -0.1221 " pathEditMode="relative" rAng="0" ptsTypes="AA">
                                      <p:cBhvr>
                                        <p:cTn id="12" dur="2000" fill="hold"/>
                                        <p:tgtEl>
                                          <p:spTgt spid="10"/>
                                        </p:tgtEl>
                                        <p:attrNameLst>
                                          <p:attrName>ppt_x</p:attrName>
                                          <p:attrName>ppt_y</p:attrName>
                                        </p:attrNameLst>
                                      </p:cBhvr>
                                      <p:rCtr x="27500" y="-6100"/>
                                    </p:animMotion>
                                  </p:childTnLst>
                                </p:cTn>
                              </p:par>
                            </p:childTnLst>
                          </p:cTn>
                        </p:par>
                      </p:childTnLst>
                    </p:cTn>
                  </p:par>
                  <p:par>
                    <p:cTn id="13" fill="hold">
                      <p:stCondLst>
                        <p:cond delay="indefinite"/>
                      </p:stCondLst>
                      <p:childTnLst>
                        <p:par>
                          <p:cTn id="14" fill="hold">
                            <p:stCondLst>
                              <p:cond delay="0"/>
                            </p:stCondLst>
                            <p:childTnLst>
                              <p:par>
                                <p:cTn id="15" presetID="49" presetClass="path" presetSubtype="0" accel="50000" decel="50000" fill="hold" nodeType="clickEffect">
                                  <p:stCondLst>
                                    <p:cond delay="0"/>
                                  </p:stCondLst>
                                  <p:childTnLst>
                                    <p:animMotion origin="layout" path="M -3.33333E-6 4.6161E-6 L 0.52917 0.26086 " pathEditMode="relative" rAng="0" ptsTypes="AA">
                                      <p:cBhvr>
                                        <p:cTn id="16" dur="2000" fill="hold"/>
                                        <p:tgtEl>
                                          <p:spTgt spid="7"/>
                                        </p:tgtEl>
                                        <p:attrNameLst>
                                          <p:attrName>ppt_x</p:attrName>
                                          <p:attrName>ppt_y</p:attrName>
                                        </p:attrNameLst>
                                      </p:cBhvr>
                                      <p:rCtr x="26500" y="13000"/>
                                    </p:animMotion>
                                  </p:childTnLst>
                                </p:cTn>
                              </p:par>
                            </p:childTnLst>
                          </p:cTn>
                        </p:par>
                      </p:childTnLst>
                    </p:cTn>
                  </p:par>
                  <p:par>
                    <p:cTn id="17" fill="hold">
                      <p:stCondLst>
                        <p:cond delay="indefinite"/>
                      </p:stCondLst>
                      <p:childTnLst>
                        <p:par>
                          <p:cTn id="18" fill="hold">
                            <p:stCondLst>
                              <p:cond delay="0"/>
                            </p:stCondLst>
                            <p:childTnLst>
                              <p:par>
                                <p:cTn id="19" presetID="49" presetClass="path" presetSubtype="0" accel="50000" decel="50000" fill="hold" nodeType="clickEffect">
                                  <p:stCondLst>
                                    <p:cond delay="0"/>
                                  </p:stCondLst>
                                  <p:childTnLst>
                                    <p:animMotion origin="layout" path="M -3.33333E-6 -4.94912E-6 L 0.52084 0.13321 " pathEditMode="relative" rAng="0" ptsTypes="AA">
                                      <p:cBhvr>
                                        <p:cTn id="20" dur="2000" fill="hold"/>
                                        <p:tgtEl>
                                          <p:spTgt spid="8"/>
                                        </p:tgtEl>
                                        <p:attrNameLst>
                                          <p:attrName>ppt_x</p:attrName>
                                          <p:attrName>ppt_y</p:attrName>
                                        </p:attrNameLst>
                                      </p:cBhvr>
                                      <p:rCtr x="26000" y="6700"/>
                                    </p:animMotion>
                                  </p:childTnLst>
                                </p:cTn>
                              </p:par>
                            </p:childTnLst>
                          </p:cTn>
                        </p:par>
                      </p:childTnLst>
                    </p:cTn>
                  </p:par>
                  <p:par>
                    <p:cTn id="21" fill="hold">
                      <p:stCondLst>
                        <p:cond delay="indefinite"/>
                      </p:stCondLst>
                      <p:childTnLst>
                        <p:par>
                          <p:cTn id="22" fill="hold">
                            <p:stCondLst>
                              <p:cond delay="0"/>
                            </p:stCondLst>
                            <p:childTnLst>
                              <p:par>
                                <p:cTn id="23" presetID="49" presetClass="path" presetSubtype="0" accel="50000" decel="50000" fill="hold" nodeType="clickEffect">
                                  <p:stCondLst>
                                    <p:cond delay="0"/>
                                  </p:stCondLst>
                                  <p:childTnLst>
                                    <p:animMotion origin="layout" path="M 3.33333E-6 4.64385E-6 L 0.53333 -0.27198 " pathEditMode="relative" rAng="0" ptsTypes="AA">
                                      <p:cBhvr>
                                        <p:cTn id="24" dur="2000" fill="hold"/>
                                        <p:tgtEl>
                                          <p:spTgt spid="6"/>
                                        </p:tgtEl>
                                        <p:attrNameLst>
                                          <p:attrName>ppt_x</p:attrName>
                                          <p:attrName>ppt_y</p:attrName>
                                        </p:attrNameLst>
                                      </p:cBhvr>
                                      <p:rCtr x="26700" y="-13600"/>
                                    </p:animMotion>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1143000" y="1143000"/>
            <a:ext cx="6400800" cy="646331"/>
          </a:xfrm>
          <a:prstGeom prst="rect">
            <a:avLst/>
          </a:prstGeom>
          <a:noFill/>
        </p:spPr>
        <p:txBody>
          <a:bodyPr wrap="square" rtlCol="0">
            <a:spAutoFit/>
          </a:bodyPr>
          <a:lstStyle/>
          <a:p>
            <a:pPr algn="ctr"/>
            <a:r>
              <a:rPr lang="en-US" b="1" dirty="0" smtClean="0"/>
              <a:t>Read the text again and fill in the blanks with the words from the box.</a:t>
            </a:r>
            <a:endParaRPr lang="en-US" b="1" dirty="0"/>
          </a:p>
        </p:txBody>
      </p:sp>
      <p:graphicFrame>
        <p:nvGraphicFramePr>
          <p:cNvPr id="4" name="Table 3"/>
          <p:cNvGraphicFramePr>
            <a:graphicFrameLocks noGrp="1"/>
          </p:cNvGraphicFramePr>
          <p:nvPr/>
        </p:nvGraphicFramePr>
        <p:xfrm>
          <a:off x="838200" y="1981200"/>
          <a:ext cx="7279574" cy="985652"/>
        </p:xfrm>
        <a:graphic>
          <a:graphicData uri="http://schemas.openxmlformats.org/drawingml/2006/table">
            <a:tbl>
              <a:tblPr/>
              <a:tblGrid>
                <a:gridCol w="1309255"/>
                <a:gridCol w="1143000"/>
                <a:gridCol w="1219200"/>
                <a:gridCol w="1219200"/>
                <a:gridCol w="1219200"/>
                <a:gridCol w="1169719"/>
              </a:tblGrid>
              <a:tr h="492826">
                <a:tc>
                  <a:txBody>
                    <a:bodyPr/>
                    <a:lstStyle/>
                    <a:p>
                      <a:pPr algn="ctr"/>
                      <a:endParaRPr lang="en-US" sz="2000" dirty="0">
                        <a:latin typeface="Times New Roman" pitchFamily="18" charset="0"/>
                        <a:cs typeface="Times New Roman" pitchFamily="18" charset="0"/>
                      </a:endParaRP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endParaRPr lang="en-US" sz="2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2826">
                <a:tc>
                  <a:txBody>
                    <a:bodyPr/>
                    <a:lstStyle/>
                    <a:p>
                      <a:pPr algn="ctr"/>
                      <a:endParaRPr lang="en-US" sz="2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tcPr>
                </a:tc>
                <a:tc>
                  <a:txBody>
                    <a:bodyPr/>
                    <a:lstStyle/>
                    <a:p>
                      <a:pPr algn="ctr"/>
                      <a:endParaRPr lang="en-US" sz="2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2" name="TextBox 11"/>
          <p:cNvSpPr txBox="1"/>
          <p:nvPr/>
        </p:nvSpPr>
        <p:spPr>
          <a:xfrm>
            <a:off x="457200" y="3200400"/>
            <a:ext cx="8077200" cy="3046988"/>
          </a:xfrm>
          <a:prstGeom prst="rect">
            <a:avLst/>
          </a:prstGeom>
          <a:noFill/>
        </p:spPr>
        <p:txBody>
          <a:bodyPr wrap="square" rtlCol="0">
            <a:spAutoFit/>
          </a:bodyPr>
          <a:lstStyle/>
          <a:p>
            <a:pPr algn="just"/>
            <a:r>
              <a:rPr lang="en-US" sz="2400" dirty="0" smtClean="0">
                <a:latin typeface="Times New Roman" pitchFamily="18" charset="0"/>
                <a:cs typeface="Times New Roman" pitchFamily="18" charset="0"/>
              </a:rPr>
              <a:t>       Once upon a time, there (a) ------------- a lion. He was the      (b) ----------- on the jungle. But he was (c) -------------- with his life. He wanted a (d) -------------- hairstyle. So the Zebra said to (e) ------------ his mane. And the Giraffe thought it would         (f) ------------ better if he added a bit of </a:t>
            </a:r>
            <a:r>
              <a:rPr lang="en-US" sz="2400" dirty="0" err="1" smtClean="0">
                <a:latin typeface="Times New Roman" pitchFamily="18" charset="0"/>
                <a:cs typeface="Times New Roman" pitchFamily="18" charset="0"/>
              </a:rPr>
              <a:t>colour</a:t>
            </a:r>
            <a:r>
              <a:rPr lang="en-US" sz="2400" dirty="0" smtClean="0">
                <a:latin typeface="Times New Roman" pitchFamily="18" charset="0"/>
                <a:cs typeface="Times New Roman" pitchFamily="18" charset="0"/>
              </a:rPr>
              <a:t>. Then the vulture asked about (g) --------------. The Hyena suggested to have a   (h) -------------- crown. But when the lion saw a snake               (</a:t>
            </a:r>
            <a:r>
              <a:rPr lang="en-US" sz="2400" dirty="0" err="1" smtClean="0">
                <a:latin typeface="Times New Roman" pitchFamily="18" charset="0"/>
                <a:cs typeface="Times New Roman" pitchFamily="18" charset="0"/>
              </a:rPr>
              <a:t>i</a:t>
            </a:r>
            <a:r>
              <a:rPr lang="en-US" sz="2400" dirty="0" smtClean="0">
                <a:latin typeface="Times New Roman" pitchFamily="18" charset="0"/>
                <a:cs typeface="Times New Roman" pitchFamily="18" charset="0"/>
              </a:rPr>
              <a:t>) -------------- by silently, he wanted to know his (j) -------------</a:t>
            </a:r>
            <a:endParaRPr lang="en-US" sz="2400" dirty="0">
              <a:latin typeface="Times New Roman" pitchFamily="18" charset="0"/>
              <a:cs typeface="Times New Roman" pitchFamily="18" charset="0"/>
            </a:endParaRPr>
          </a:p>
        </p:txBody>
      </p:sp>
      <p:sp>
        <p:nvSpPr>
          <p:cNvPr id="15" name="TextBox 14"/>
          <p:cNvSpPr txBox="1"/>
          <p:nvPr/>
        </p:nvSpPr>
        <p:spPr>
          <a:xfrm>
            <a:off x="5791200" y="2057401"/>
            <a:ext cx="1143000" cy="461665"/>
          </a:xfrm>
          <a:prstGeom prst="rect">
            <a:avLst/>
          </a:prstGeom>
          <a:noFill/>
        </p:spPr>
        <p:txBody>
          <a:bodyPr wrap="square" rtlCol="0">
            <a:spAutoFit/>
          </a:bodyPr>
          <a:lstStyle/>
          <a:p>
            <a:pPr algn="ctr"/>
            <a:r>
              <a:rPr lang="en-US" sz="2400" dirty="0" smtClean="0">
                <a:solidFill>
                  <a:srgbClr val="0070C0"/>
                </a:solidFill>
                <a:latin typeface="Times New Roman" pitchFamily="18" charset="0"/>
                <a:cs typeface="Times New Roman" pitchFamily="18" charset="0"/>
              </a:rPr>
              <a:t>king</a:t>
            </a:r>
            <a:endParaRPr lang="en-US" sz="2400" dirty="0">
              <a:solidFill>
                <a:srgbClr val="0070C0"/>
              </a:solidFill>
              <a:latin typeface="Times New Roman" pitchFamily="18" charset="0"/>
              <a:cs typeface="Times New Roman" pitchFamily="18" charset="0"/>
            </a:endParaRPr>
          </a:p>
        </p:txBody>
      </p:sp>
      <p:sp>
        <p:nvSpPr>
          <p:cNvPr id="16" name="TextBox 15"/>
          <p:cNvSpPr txBox="1"/>
          <p:nvPr/>
        </p:nvSpPr>
        <p:spPr>
          <a:xfrm>
            <a:off x="6858000" y="2057400"/>
            <a:ext cx="1219200" cy="461665"/>
          </a:xfrm>
          <a:prstGeom prst="rect">
            <a:avLst/>
          </a:prstGeom>
          <a:noFill/>
        </p:spPr>
        <p:txBody>
          <a:bodyPr wrap="square" rtlCol="0">
            <a:spAutoFit/>
          </a:bodyPr>
          <a:lstStyle/>
          <a:p>
            <a:pPr algn="ctr"/>
            <a:r>
              <a:rPr lang="en-US" sz="2400" dirty="0" smtClean="0">
                <a:solidFill>
                  <a:srgbClr val="7030A0"/>
                </a:solidFill>
                <a:latin typeface="Times New Roman" pitchFamily="18" charset="0"/>
                <a:cs typeface="Times New Roman" pitchFamily="18" charset="0"/>
              </a:rPr>
              <a:t>opinion</a:t>
            </a:r>
            <a:endParaRPr lang="en-US" sz="2400" dirty="0">
              <a:solidFill>
                <a:srgbClr val="7030A0"/>
              </a:solidFill>
              <a:latin typeface="Times New Roman" pitchFamily="18" charset="0"/>
              <a:cs typeface="Times New Roman" pitchFamily="18" charset="0"/>
            </a:endParaRPr>
          </a:p>
        </p:txBody>
      </p:sp>
      <p:sp>
        <p:nvSpPr>
          <p:cNvPr id="17" name="TextBox 16"/>
          <p:cNvSpPr txBox="1"/>
          <p:nvPr/>
        </p:nvSpPr>
        <p:spPr>
          <a:xfrm>
            <a:off x="6934200" y="2514600"/>
            <a:ext cx="1143000" cy="461665"/>
          </a:xfrm>
          <a:prstGeom prst="rect">
            <a:avLst/>
          </a:prstGeom>
          <a:noFill/>
        </p:spPr>
        <p:txBody>
          <a:bodyPr wrap="square" rtlCol="0">
            <a:spAutoFit/>
          </a:bodyPr>
          <a:lstStyle/>
          <a:p>
            <a:r>
              <a:rPr lang="en-US" sz="2400" dirty="0" smtClean="0">
                <a:solidFill>
                  <a:srgbClr val="7030A0"/>
                </a:solidFill>
                <a:latin typeface="Times New Roman" pitchFamily="18" charset="0"/>
                <a:cs typeface="Times New Roman" pitchFamily="18" charset="0"/>
              </a:rPr>
              <a:t>passing</a:t>
            </a:r>
            <a:endParaRPr lang="en-US" sz="2400" dirty="0">
              <a:solidFill>
                <a:srgbClr val="7030A0"/>
              </a:solidFill>
              <a:latin typeface="Times New Roman" pitchFamily="18" charset="0"/>
              <a:cs typeface="Times New Roman" pitchFamily="18" charset="0"/>
            </a:endParaRPr>
          </a:p>
        </p:txBody>
      </p:sp>
      <p:sp>
        <p:nvSpPr>
          <p:cNvPr id="18" name="TextBox 17"/>
          <p:cNvSpPr txBox="1"/>
          <p:nvPr/>
        </p:nvSpPr>
        <p:spPr>
          <a:xfrm>
            <a:off x="5791200" y="2514600"/>
            <a:ext cx="990600" cy="461665"/>
          </a:xfrm>
          <a:prstGeom prst="rect">
            <a:avLst/>
          </a:prstGeom>
          <a:noFill/>
        </p:spPr>
        <p:txBody>
          <a:bodyPr wrap="square" rtlCol="0">
            <a:spAutoFit/>
          </a:bodyPr>
          <a:lstStyle/>
          <a:p>
            <a:pPr algn="ctr"/>
            <a:r>
              <a:rPr lang="en-US" sz="2400" dirty="0" smtClean="0">
                <a:solidFill>
                  <a:srgbClr val="0070C0"/>
                </a:solidFill>
                <a:latin typeface="Times New Roman" pitchFamily="18" charset="0"/>
                <a:cs typeface="Times New Roman" pitchFamily="18" charset="0"/>
              </a:rPr>
              <a:t>like</a:t>
            </a:r>
            <a:endParaRPr lang="en-US" sz="2400" dirty="0">
              <a:solidFill>
                <a:srgbClr val="0070C0"/>
              </a:solidFill>
              <a:latin typeface="Times New Roman" pitchFamily="18" charset="0"/>
              <a:cs typeface="Times New Roman" pitchFamily="18" charset="0"/>
            </a:endParaRPr>
          </a:p>
        </p:txBody>
      </p:sp>
      <p:sp>
        <p:nvSpPr>
          <p:cNvPr id="19" name="TextBox 18"/>
          <p:cNvSpPr txBox="1"/>
          <p:nvPr/>
        </p:nvSpPr>
        <p:spPr>
          <a:xfrm>
            <a:off x="4572000" y="2057400"/>
            <a:ext cx="1066800" cy="461665"/>
          </a:xfrm>
          <a:prstGeom prst="rect">
            <a:avLst/>
          </a:prstGeom>
          <a:noFill/>
        </p:spPr>
        <p:txBody>
          <a:bodyPr wrap="square" rtlCol="0">
            <a:spAutoFit/>
          </a:bodyPr>
          <a:lstStyle/>
          <a:p>
            <a:pPr algn="ctr"/>
            <a:r>
              <a:rPr lang="en-US" sz="2400" dirty="0" smtClean="0">
                <a:solidFill>
                  <a:srgbClr val="7030A0"/>
                </a:solidFill>
                <a:latin typeface="Times New Roman" pitchFamily="18" charset="0"/>
                <a:cs typeface="Times New Roman" pitchFamily="18" charset="0"/>
              </a:rPr>
              <a:t>look</a:t>
            </a:r>
            <a:endParaRPr lang="en-US" sz="2400" dirty="0">
              <a:solidFill>
                <a:srgbClr val="7030A0"/>
              </a:solidFill>
              <a:latin typeface="Times New Roman" pitchFamily="18" charset="0"/>
              <a:cs typeface="Times New Roman" pitchFamily="18" charset="0"/>
            </a:endParaRPr>
          </a:p>
        </p:txBody>
      </p:sp>
      <p:sp>
        <p:nvSpPr>
          <p:cNvPr id="20" name="TextBox 19"/>
          <p:cNvSpPr txBox="1"/>
          <p:nvPr/>
        </p:nvSpPr>
        <p:spPr>
          <a:xfrm>
            <a:off x="4572000" y="2514600"/>
            <a:ext cx="990600" cy="461665"/>
          </a:xfrm>
          <a:prstGeom prst="rect">
            <a:avLst/>
          </a:prstGeom>
          <a:noFill/>
        </p:spPr>
        <p:txBody>
          <a:bodyPr wrap="square" rtlCol="0">
            <a:spAutoFit/>
          </a:bodyPr>
          <a:lstStyle/>
          <a:p>
            <a:pPr algn="ctr"/>
            <a:r>
              <a:rPr lang="en-US" sz="2400" dirty="0" smtClean="0">
                <a:solidFill>
                  <a:srgbClr val="7030A0"/>
                </a:solidFill>
                <a:latin typeface="Times New Roman" pitchFamily="18" charset="0"/>
                <a:cs typeface="Times New Roman" pitchFamily="18" charset="0"/>
              </a:rPr>
              <a:t>flap</a:t>
            </a:r>
            <a:endParaRPr lang="en-US" sz="2400" dirty="0">
              <a:solidFill>
                <a:srgbClr val="7030A0"/>
              </a:solidFill>
              <a:latin typeface="Times New Roman" pitchFamily="18" charset="0"/>
              <a:cs typeface="Times New Roman" pitchFamily="18" charset="0"/>
            </a:endParaRPr>
          </a:p>
        </p:txBody>
      </p:sp>
      <p:sp>
        <p:nvSpPr>
          <p:cNvPr id="21" name="TextBox 20"/>
          <p:cNvSpPr txBox="1"/>
          <p:nvPr/>
        </p:nvSpPr>
        <p:spPr>
          <a:xfrm>
            <a:off x="3429000" y="2514600"/>
            <a:ext cx="1066800" cy="461665"/>
          </a:xfrm>
          <a:prstGeom prst="rect">
            <a:avLst/>
          </a:prstGeom>
          <a:noFill/>
        </p:spPr>
        <p:txBody>
          <a:bodyPr wrap="square" rtlCol="0">
            <a:spAutoFit/>
          </a:bodyPr>
          <a:lstStyle/>
          <a:p>
            <a:pPr algn="ctr"/>
            <a:r>
              <a:rPr lang="en-US" sz="2400" dirty="0" smtClean="0">
                <a:solidFill>
                  <a:srgbClr val="0070C0"/>
                </a:solidFill>
                <a:latin typeface="Times New Roman" pitchFamily="18" charset="0"/>
                <a:cs typeface="Times New Roman" pitchFamily="18" charset="0"/>
              </a:rPr>
              <a:t>lived</a:t>
            </a:r>
            <a:endParaRPr lang="en-US" sz="2400" dirty="0">
              <a:solidFill>
                <a:srgbClr val="0070C0"/>
              </a:solidFill>
              <a:latin typeface="Times New Roman" pitchFamily="18" charset="0"/>
              <a:cs typeface="Times New Roman" pitchFamily="18" charset="0"/>
            </a:endParaRPr>
          </a:p>
        </p:txBody>
      </p:sp>
      <p:sp>
        <p:nvSpPr>
          <p:cNvPr id="22" name="TextBox 21"/>
          <p:cNvSpPr txBox="1"/>
          <p:nvPr/>
        </p:nvSpPr>
        <p:spPr>
          <a:xfrm>
            <a:off x="3352800" y="1981200"/>
            <a:ext cx="1143000" cy="461665"/>
          </a:xfrm>
          <a:prstGeom prst="rect">
            <a:avLst/>
          </a:prstGeom>
          <a:noFill/>
        </p:spPr>
        <p:txBody>
          <a:bodyPr wrap="square" rtlCol="0">
            <a:spAutoFit/>
          </a:bodyPr>
          <a:lstStyle/>
          <a:p>
            <a:pPr algn="ctr"/>
            <a:r>
              <a:rPr lang="en-US" sz="2400" dirty="0" smtClean="0">
                <a:solidFill>
                  <a:srgbClr val="0070C0"/>
                </a:solidFill>
                <a:latin typeface="Times New Roman" pitchFamily="18" charset="0"/>
                <a:cs typeface="Times New Roman" pitchFamily="18" charset="0"/>
              </a:rPr>
              <a:t>ribbons</a:t>
            </a:r>
            <a:endParaRPr lang="en-US" dirty="0">
              <a:solidFill>
                <a:srgbClr val="0070C0"/>
              </a:solidFill>
            </a:endParaRPr>
          </a:p>
        </p:txBody>
      </p:sp>
      <p:sp>
        <p:nvSpPr>
          <p:cNvPr id="23" name="TextBox 22"/>
          <p:cNvSpPr txBox="1"/>
          <p:nvPr/>
        </p:nvSpPr>
        <p:spPr>
          <a:xfrm>
            <a:off x="2209800" y="2514600"/>
            <a:ext cx="838200" cy="461665"/>
          </a:xfrm>
          <a:prstGeom prst="rect">
            <a:avLst/>
          </a:prstGeom>
          <a:noFill/>
        </p:spPr>
        <p:txBody>
          <a:bodyPr wrap="square" rtlCol="0">
            <a:spAutoFit/>
          </a:bodyPr>
          <a:lstStyle/>
          <a:p>
            <a:pPr algn="ctr"/>
            <a:r>
              <a:rPr lang="en-US" sz="2400" dirty="0" smtClean="0">
                <a:solidFill>
                  <a:srgbClr val="7030A0"/>
                </a:solidFill>
                <a:latin typeface="Times New Roman" pitchFamily="18" charset="0"/>
                <a:cs typeface="Times New Roman" pitchFamily="18" charset="0"/>
              </a:rPr>
              <a:t>new</a:t>
            </a:r>
            <a:endParaRPr lang="en-US" sz="2400" dirty="0">
              <a:solidFill>
                <a:srgbClr val="7030A0"/>
              </a:solidFill>
              <a:latin typeface="Times New Roman" pitchFamily="18" charset="0"/>
              <a:cs typeface="Times New Roman" pitchFamily="18" charset="0"/>
            </a:endParaRPr>
          </a:p>
        </p:txBody>
      </p:sp>
      <p:sp>
        <p:nvSpPr>
          <p:cNvPr id="24" name="TextBox 23"/>
          <p:cNvSpPr txBox="1"/>
          <p:nvPr/>
        </p:nvSpPr>
        <p:spPr>
          <a:xfrm>
            <a:off x="2209800" y="2057400"/>
            <a:ext cx="990600" cy="461665"/>
          </a:xfrm>
          <a:prstGeom prst="rect">
            <a:avLst/>
          </a:prstGeom>
          <a:noFill/>
        </p:spPr>
        <p:txBody>
          <a:bodyPr wrap="square" rtlCol="0">
            <a:spAutoFit/>
          </a:bodyPr>
          <a:lstStyle/>
          <a:p>
            <a:pPr algn="ctr"/>
            <a:r>
              <a:rPr lang="en-US" sz="2400" dirty="0" smtClean="0">
                <a:solidFill>
                  <a:srgbClr val="7030A0"/>
                </a:solidFill>
                <a:latin typeface="Times New Roman" pitchFamily="18" charset="0"/>
                <a:cs typeface="Times New Roman" pitchFamily="18" charset="0"/>
              </a:rPr>
              <a:t>paper</a:t>
            </a:r>
            <a:endParaRPr lang="en-US" sz="2400" dirty="0">
              <a:solidFill>
                <a:srgbClr val="7030A0"/>
              </a:solidFill>
              <a:latin typeface="Times New Roman" pitchFamily="18" charset="0"/>
              <a:cs typeface="Times New Roman" pitchFamily="18" charset="0"/>
            </a:endParaRPr>
          </a:p>
        </p:txBody>
      </p:sp>
      <p:sp>
        <p:nvSpPr>
          <p:cNvPr id="25" name="TextBox 24"/>
          <p:cNvSpPr txBox="1"/>
          <p:nvPr/>
        </p:nvSpPr>
        <p:spPr>
          <a:xfrm>
            <a:off x="914400" y="2057400"/>
            <a:ext cx="1143000" cy="461665"/>
          </a:xfrm>
          <a:prstGeom prst="rect">
            <a:avLst/>
          </a:prstGeom>
          <a:noFill/>
        </p:spPr>
        <p:txBody>
          <a:bodyPr wrap="square" rtlCol="0">
            <a:spAutoFit/>
          </a:bodyPr>
          <a:lstStyle/>
          <a:p>
            <a:pPr algn="ctr"/>
            <a:r>
              <a:rPr lang="en-US" sz="2400" dirty="0" smtClean="0">
                <a:solidFill>
                  <a:srgbClr val="0070C0"/>
                </a:solidFill>
                <a:latin typeface="Times New Roman" pitchFamily="18" charset="0"/>
                <a:cs typeface="Times New Roman" pitchFamily="18" charset="0"/>
              </a:rPr>
              <a:t>cried</a:t>
            </a:r>
            <a:endParaRPr lang="en-US" sz="2400" dirty="0">
              <a:solidFill>
                <a:srgbClr val="0070C0"/>
              </a:solidFill>
              <a:latin typeface="Times New Roman" pitchFamily="18" charset="0"/>
              <a:cs typeface="Times New Roman" pitchFamily="18" charset="0"/>
            </a:endParaRPr>
          </a:p>
        </p:txBody>
      </p:sp>
      <p:sp>
        <p:nvSpPr>
          <p:cNvPr id="26" name="TextBox 25"/>
          <p:cNvSpPr txBox="1"/>
          <p:nvPr/>
        </p:nvSpPr>
        <p:spPr>
          <a:xfrm>
            <a:off x="838200" y="2514600"/>
            <a:ext cx="1295400" cy="461665"/>
          </a:xfrm>
          <a:prstGeom prst="rect">
            <a:avLst/>
          </a:prstGeom>
          <a:noFill/>
        </p:spPr>
        <p:txBody>
          <a:bodyPr wrap="square" rtlCol="0">
            <a:spAutoFit/>
          </a:bodyPr>
          <a:lstStyle/>
          <a:p>
            <a:pPr algn="ctr"/>
            <a:r>
              <a:rPr lang="en-US" sz="2400" dirty="0" smtClean="0">
                <a:solidFill>
                  <a:srgbClr val="0070C0"/>
                </a:solidFill>
                <a:latin typeface="Times New Roman" pitchFamily="18" charset="0"/>
                <a:cs typeface="Times New Roman" pitchFamily="18" charset="0"/>
              </a:rPr>
              <a:t>unhappy</a:t>
            </a:r>
            <a:endParaRPr lang="en-US" sz="2400" dirty="0">
              <a:solidFill>
                <a:srgbClr val="0070C0"/>
              </a:solidFill>
              <a:latin typeface="Times New Roman" pitchFamily="18" charset="0"/>
              <a:cs typeface="Times New Roman" pitchFamily="18" charset="0"/>
            </a:endParaRPr>
          </a:p>
        </p:txBody>
      </p:sp>
      <p:sp>
        <p:nvSpPr>
          <p:cNvPr id="27" name="TextBox 26"/>
          <p:cNvSpPr txBox="1"/>
          <p:nvPr/>
        </p:nvSpPr>
        <p:spPr>
          <a:xfrm>
            <a:off x="2438400" y="381000"/>
            <a:ext cx="4495800" cy="584775"/>
          </a:xfrm>
          <a:prstGeom prst="rect">
            <a:avLst/>
          </a:prstGeom>
          <a:noFill/>
        </p:spPr>
        <p:txBody>
          <a:bodyPr wrap="square" rtlCol="0">
            <a:spAutoFit/>
          </a:bodyPr>
          <a:lstStyle/>
          <a:p>
            <a:pPr algn="ctr"/>
            <a:r>
              <a:rPr lang="en-US" sz="3200" b="1" dirty="0" smtClean="0">
                <a:solidFill>
                  <a:srgbClr val="0070C0"/>
                </a:solidFill>
              </a:rPr>
              <a:t>Group works</a:t>
            </a:r>
            <a:endParaRPr lang="en-US" sz="3200" b="1" dirty="0">
              <a:solidFill>
                <a:srgbClr val="0070C0"/>
              </a:solidFill>
            </a:endParaRPr>
          </a:p>
        </p:txBody>
      </p:sp>
      <p:sp>
        <p:nvSpPr>
          <p:cNvPr id="28" name="Rectangle 27"/>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grpId="0" nodeType="clickEffect">
                                  <p:stCondLst>
                                    <p:cond delay="0"/>
                                  </p:stCondLst>
                                  <p:childTnLst>
                                    <p:animMotion origin="layout" path="M -0.01666 -0.00023 L 0.14167 0.08858 " pathEditMode="relative" rAng="0" ptsTypes="AA">
                                      <p:cBhvr>
                                        <p:cTn id="6" dur="2000" fill="hold"/>
                                        <p:tgtEl>
                                          <p:spTgt spid="21"/>
                                        </p:tgtEl>
                                        <p:attrNameLst>
                                          <p:attrName>ppt_x</p:attrName>
                                          <p:attrName>ppt_y</p:attrName>
                                        </p:attrNameLst>
                                      </p:cBhvr>
                                      <p:rCtr x="7900" y="4400"/>
                                    </p:animMotion>
                                  </p:childTnLst>
                                </p:cTn>
                              </p:par>
                            </p:childTnLst>
                          </p:cTn>
                        </p:par>
                      </p:childTnLst>
                    </p:cTn>
                  </p:par>
                  <p:par>
                    <p:cTn id="7" fill="hold">
                      <p:stCondLst>
                        <p:cond delay="indefinite"/>
                      </p:stCondLst>
                      <p:childTnLst>
                        <p:par>
                          <p:cTn id="8" fill="hold">
                            <p:stCondLst>
                              <p:cond delay="0"/>
                            </p:stCondLst>
                            <p:childTnLst>
                              <p:par>
                                <p:cTn id="9" presetID="49" presetClass="path" presetSubtype="0" accel="50000" decel="50000" fill="hold" grpId="0" nodeType="clickEffect">
                                  <p:stCondLst>
                                    <p:cond delay="0"/>
                                  </p:stCondLst>
                                  <p:childTnLst>
                                    <p:animMotion origin="layout" path="M 0 -4.14431E-6 L -0.52917 0.21069 " pathEditMode="relative" rAng="0" ptsTypes="AA">
                                      <p:cBhvr>
                                        <p:cTn id="10" dur="2000" fill="hold"/>
                                        <p:tgtEl>
                                          <p:spTgt spid="15"/>
                                        </p:tgtEl>
                                        <p:attrNameLst>
                                          <p:attrName>ppt_x</p:attrName>
                                          <p:attrName>ppt_y</p:attrName>
                                        </p:attrNameLst>
                                      </p:cBhvr>
                                      <p:rCtr x="-26500" y="10500"/>
                                    </p:animMotion>
                                  </p:childTnLst>
                                </p:cTn>
                              </p:par>
                            </p:childTnLst>
                          </p:cTn>
                        </p:par>
                      </p:childTnLst>
                    </p:cTn>
                  </p:par>
                  <p:par>
                    <p:cTn id="11" fill="hold">
                      <p:stCondLst>
                        <p:cond delay="indefinite"/>
                      </p:stCondLst>
                      <p:childTnLst>
                        <p:par>
                          <p:cTn id="12" fill="hold">
                            <p:stCondLst>
                              <p:cond delay="0"/>
                            </p:stCondLst>
                            <p:childTnLst>
                              <p:par>
                                <p:cTn id="13" presetID="49" presetClass="path" presetSubtype="0" accel="50000" decel="50000" fill="hold" grpId="0" nodeType="clickEffect">
                                  <p:stCondLst>
                                    <p:cond delay="0"/>
                                  </p:stCondLst>
                                  <p:childTnLst>
                                    <p:animMotion origin="layout" path="M 2.77556E-17 -1.23959E-6 L 0.55417 0.14408 " pathEditMode="relative" rAng="0" ptsTypes="AA">
                                      <p:cBhvr>
                                        <p:cTn id="14" dur="2000" fill="hold"/>
                                        <p:tgtEl>
                                          <p:spTgt spid="26"/>
                                        </p:tgtEl>
                                        <p:attrNameLst>
                                          <p:attrName>ppt_x</p:attrName>
                                          <p:attrName>ppt_y</p:attrName>
                                        </p:attrNameLst>
                                      </p:cBhvr>
                                      <p:rCtr x="27700" y="7200"/>
                                    </p:animMotion>
                                  </p:childTnLst>
                                </p:cTn>
                              </p:par>
                            </p:childTnLst>
                          </p:cTn>
                        </p:par>
                      </p:childTnLst>
                    </p:cTn>
                  </p:par>
                  <p:par>
                    <p:cTn id="15" fill="hold">
                      <p:stCondLst>
                        <p:cond delay="indefinite"/>
                      </p:stCondLst>
                      <p:childTnLst>
                        <p:par>
                          <p:cTn id="16" fill="hold">
                            <p:stCondLst>
                              <p:cond delay="0"/>
                            </p:stCondLst>
                            <p:childTnLst>
                              <p:par>
                                <p:cTn id="17" presetID="49" presetClass="path" presetSubtype="0" accel="50000" decel="50000" fill="hold" grpId="0" nodeType="clickEffect">
                                  <p:stCondLst>
                                    <p:cond delay="0"/>
                                  </p:stCondLst>
                                  <p:childTnLst>
                                    <p:animMotion origin="layout" path="M 0 -1.23959E-6 L 0.12917 0.19958 " pathEditMode="relative" rAng="0" ptsTypes="AA">
                                      <p:cBhvr>
                                        <p:cTn id="18" dur="2000" fill="hold"/>
                                        <p:tgtEl>
                                          <p:spTgt spid="23"/>
                                        </p:tgtEl>
                                        <p:attrNameLst>
                                          <p:attrName>ppt_x</p:attrName>
                                          <p:attrName>ppt_y</p:attrName>
                                        </p:attrNameLst>
                                      </p:cBhvr>
                                      <p:rCtr x="6500" y="10000"/>
                                    </p:animMotion>
                                  </p:childTnLst>
                                </p:cTn>
                              </p:par>
                            </p:childTnLst>
                          </p:cTn>
                        </p:par>
                      </p:childTnLst>
                    </p:cTn>
                  </p:par>
                  <p:par>
                    <p:cTn id="19" fill="hold">
                      <p:stCondLst>
                        <p:cond delay="indefinite"/>
                      </p:stCondLst>
                      <p:childTnLst>
                        <p:par>
                          <p:cTn id="20" fill="hold">
                            <p:stCondLst>
                              <p:cond delay="0"/>
                            </p:stCondLst>
                            <p:childTnLst>
                              <p:par>
                                <p:cTn id="21" presetID="49" presetClass="path" presetSubtype="0" accel="50000" decel="50000" fill="hold" grpId="0" nodeType="clickEffect">
                                  <p:stCondLst>
                                    <p:cond delay="0"/>
                                  </p:stCondLst>
                                  <p:childTnLst>
                                    <p:animMotion origin="layout" path="M 3.33333E-6 -1.23959E-6 L -0.3875 0.24399 " pathEditMode="relative" rAng="0" ptsTypes="AA">
                                      <p:cBhvr>
                                        <p:cTn id="22" dur="2000" fill="hold"/>
                                        <p:tgtEl>
                                          <p:spTgt spid="20"/>
                                        </p:tgtEl>
                                        <p:attrNameLst>
                                          <p:attrName>ppt_x</p:attrName>
                                          <p:attrName>ppt_y</p:attrName>
                                        </p:attrNameLst>
                                      </p:cBhvr>
                                      <p:rCtr x="-19400" y="12200"/>
                                    </p:animMotion>
                                  </p:childTnLst>
                                </p:cTn>
                              </p:par>
                            </p:childTnLst>
                          </p:cTn>
                        </p:par>
                      </p:childTnLst>
                    </p:cTn>
                  </p:par>
                  <p:par>
                    <p:cTn id="23" fill="hold">
                      <p:stCondLst>
                        <p:cond delay="indefinite"/>
                      </p:stCondLst>
                      <p:childTnLst>
                        <p:par>
                          <p:cTn id="24" fill="hold">
                            <p:stCondLst>
                              <p:cond delay="0"/>
                            </p:stCondLst>
                            <p:childTnLst>
                              <p:par>
                                <p:cTn id="25" presetID="49" presetClass="path" presetSubtype="0" accel="50000" decel="50000" fill="hold" grpId="0" nodeType="clickEffect">
                                  <p:stCondLst>
                                    <p:cond delay="0"/>
                                  </p:stCondLst>
                                  <p:childTnLst>
                                    <p:animMotion origin="layout" path="M -3.33333E-6 3.75578E-6 L -0.4 0.36609 " pathEditMode="relative" rAng="0" ptsTypes="AA">
                                      <p:cBhvr>
                                        <p:cTn id="26" dur="2000" fill="hold"/>
                                        <p:tgtEl>
                                          <p:spTgt spid="19"/>
                                        </p:tgtEl>
                                        <p:attrNameLst>
                                          <p:attrName>ppt_x</p:attrName>
                                          <p:attrName>ppt_y</p:attrName>
                                        </p:attrNameLst>
                                      </p:cBhvr>
                                      <p:rCtr x="-20000" y="18300"/>
                                    </p:animMotion>
                                  </p:childTnLst>
                                </p:cTn>
                              </p:par>
                            </p:childTnLst>
                          </p:cTn>
                        </p:par>
                      </p:childTnLst>
                    </p:cTn>
                  </p:par>
                  <p:par>
                    <p:cTn id="27" fill="hold">
                      <p:stCondLst>
                        <p:cond delay="indefinite"/>
                      </p:stCondLst>
                      <p:childTnLst>
                        <p:par>
                          <p:cTn id="28" fill="hold">
                            <p:stCondLst>
                              <p:cond delay="0"/>
                            </p:stCondLst>
                            <p:childTnLst>
                              <p:par>
                                <p:cTn id="29" presetID="49" presetClass="path" presetSubtype="0" accel="50000" decel="50000" fill="hold" grpId="0" nodeType="clickEffect">
                                  <p:stCondLst>
                                    <p:cond delay="0"/>
                                  </p:stCondLst>
                                  <p:childTnLst>
                                    <p:animMotion origin="layout" path="M 3.33333E-6 4.58834E-6 L -0.07917 0.4327 " pathEditMode="relative" rAng="0" ptsTypes="AA">
                                      <p:cBhvr>
                                        <p:cTn id="30" dur="2000" fill="hold"/>
                                        <p:tgtEl>
                                          <p:spTgt spid="22"/>
                                        </p:tgtEl>
                                        <p:attrNameLst>
                                          <p:attrName>ppt_x</p:attrName>
                                          <p:attrName>ppt_y</p:attrName>
                                        </p:attrNameLst>
                                      </p:cBhvr>
                                      <p:rCtr x="-4000" y="21600"/>
                                    </p:animMotion>
                                  </p:childTnLst>
                                </p:cTn>
                              </p:par>
                            </p:childTnLst>
                          </p:cTn>
                        </p:par>
                      </p:childTnLst>
                    </p:cTn>
                  </p:par>
                  <p:par>
                    <p:cTn id="31" fill="hold">
                      <p:stCondLst>
                        <p:cond delay="indefinite"/>
                      </p:stCondLst>
                      <p:childTnLst>
                        <p:par>
                          <p:cTn id="32" fill="hold">
                            <p:stCondLst>
                              <p:cond delay="0"/>
                            </p:stCondLst>
                            <p:childTnLst>
                              <p:par>
                                <p:cTn id="33" presetID="49" presetClass="path" presetSubtype="0" accel="50000" decel="50000" fill="hold" grpId="0" nodeType="clickEffect">
                                  <p:stCondLst>
                                    <p:cond delay="0"/>
                                  </p:stCondLst>
                                  <p:childTnLst>
                                    <p:animMotion origin="layout" path="M 5.55112E-17 -4.97687E-6 L -0.1 0.47734 " pathEditMode="relative" rAng="0" ptsTypes="AA">
                                      <p:cBhvr>
                                        <p:cTn id="34" dur="2000" fill="hold"/>
                                        <p:tgtEl>
                                          <p:spTgt spid="24"/>
                                        </p:tgtEl>
                                        <p:attrNameLst>
                                          <p:attrName>ppt_x</p:attrName>
                                          <p:attrName>ppt_y</p:attrName>
                                        </p:attrNameLst>
                                      </p:cBhvr>
                                      <p:rCtr x="-5000" y="23900"/>
                                    </p:animMotion>
                                  </p:childTnLst>
                                </p:cTn>
                              </p:par>
                            </p:childTnLst>
                          </p:cTn>
                        </p:par>
                      </p:childTnLst>
                    </p:cTn>
                  </p:par>
                  <p:par>
                    <p:cTn id="35" fill="hold">
                      <p:stCondLst>
                        <p:cond delay="indefinite"/>
                      </p:stCondLst>
                      <p:childTnLst>
                        <p:par>
                          <p:cTn id="36" fill="hold">
                            <p:stCondLst>
                              <p:cond delay="0"/>
                            </p:stCondLst>
                            <p:childTnLst>
                              <p:par>
                                <p:cTn id="37" presetID="49" presetClass="path" presetSubtype="0" accel="50000" decel="50000" fill="hold" grpId="0" nodeType="clickEffect">
                                  <p:stCondLst>
                                    <p:cond delay="0"/>
                                  </p:stCondLst>
                                  <p:childTnLst>
                                    <p:animMotion origin="layout" path="M -3.33333E-6 -1.23959E-6 L -0.6375 0.4549 " pathEditMode="relative" rAng="0" ptsTypes="AA">
                                      <p:cBhvr>
                                        <p:cTn id="38" dur="2000" fill="hold"/>
                                        <p:tgtEl>
                                          <p:spTgt spid="17"/>
                                        </p:tgtEl>
                                        <p:attrNameLst>
                                          <p:attrName>ppt_x</p:attrName>
                                          <p:attrName>ppt_y</p:attrName>
                                        </p:attrNameLst>
                                      </p:cBhvr>
                                      <p:rCtr x="-31900" y="22700"/>
                                    </p:animMotion>
                                  </p:childTnLst>
                                </p:cTn>
                              </p:par>
                            </p:childTnLst>
                          </p:cTn>
                        </p:par>
                      </p:childTnLst>
                    </p:cTn>
                  </p:par>
                  <p:par>
                    <p:cTn id="39" fill="hold">
                      <p:stCondLst>
                        <p:cond delay="indefinite"/>
                      </p:stCondLst>
                      <p:childTnLst>
                        <p:par>
                          <p:cTn id="40" fill="hold">
                            <p:stCondLst>
                              <p:cond delay="0"/>
                            </p:stCondLst>
                            <p:childTnLst>
                              <p:par>
                                <p:cTn id="41" presetID="49" presetClass="path" presetSubtype="0" accel="50000" decel="50000" fill="hold" grpId="0" nodeType="clickEffect">
                                  <p:stCondLst>
                                    <p:cond delay="0"/>
                                  </p:stCondLst>
                                  <p:childTnLst>
                                    <p:animMotion origin="layout" path="M 3.33333E-6 3.75578E-6 L 0.00833 0.5215 " pathEditMode="relative" rAng="0" ptsTypes="AA">
                                      <p:cBhvr>
                                        <p:cTn id="42" dur="2000" fill="hold"/>
                                        <p:tgtEl>
                                          <p:spTgt spid="16"/>
                                        </p:tgtEl>
                                        <p:attrNameLst>
                                          <p:attrName>ppt_x</p:attrName>
                                          <p:attrName>ppt_y</p:attrName>
                                        </p:attrNameLst>
                                      </p:cBhvr>
                                      <p:rCtr x="400" y="26100"/>
                                    </p:animMotion>
                                  </p:childTnLst>
                                  <p:subTnLst>
                                    <p:audio>
                                      <p:cMediaNode>
                                        <p:cTn display="0" masterRel="sameClick">
                                          <p:stCondLst>
                                            <p:cond evt="begin" delay="0">
                                              <p:tn val="41"/>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9" grpId="0"/>
      <p:bldP spid="20" grpId="0"/>
      <p:bldP spid="21" grpId="0"/>
      <p:bldP spid="22" grpId="0"/>
      <p:bldP spid="23" grpId="0"/>
      <p:bldP spid="24" grpId="0"/>
      <p:bldP spid="26"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295400" y="381000"/>
            <a:ext cx="6781800" cy="584775"/>
          </a:xfrm>
          <a:prstGeom prst="rect">
            <a:avLst/>
          </a:prstGeom>
          <a:solidFill>
            <a:schemeClr val="accent4">
              <a:lumMod val="40000"/>
              <a:lumOff val="60000"/>
            </a:schemeClr>
          </a:solidFill>
          <a:ln w="3175">
            <a:solidFill>
              <a:schemeClr val="tx1"/>
            </a:solidFill>
          </a:ln>
        </p:spPr>
        <p:txBody>
          <a:bodyPr wrap="square" rtlCol="0">
            <a:spAutoFit/>
          </a:bodyPr>
          <a:lstStyle/>
          <a:p>
            <a:pPr algn="ctr"/>
            <a:r>
              <a:rPr lang="en-US" sz="3200" b="1" dirty="0" smtClean="0"/>
              <a:t>Here is a puzzle for you</a:t>
            </a:r>
            <a:endParaRPr lang="en-US" sz="3200" b="1" dirty="0"/>
          </a:p>
        </p:txBody>
      </p:sp>
      <p:sp>
        <p:nvSpPr>
          <p:cNvPr id="3" name="TextBox 2"/>
          <p:cNvSpPr txBox="1"/>
          <p:nvPr/>
        </p:nvSpPr>
        <p:spPr>
          <a:xfrm>
            <a:off x="914400" y="1143000"/>
            <a:ext cx="7772400" cy="830997"/>
          </a:xfrm>
          <a:prstGeom prst="rect">
            <a:avLst/>
          </a:prstGeom>
          <a:noFill/>
        </p:spPr>
        <p:txBody>
          <a:bodyPr wrap="square" rtlCol="0">
            <a:spAutoFit/>
          </a:bodyPr>
          <a:lstStyle/>
          <a:p>
            <a:pPr algn="ctr"/>
            <a:r>
              <a:rPr lang="en-US" sz="2400" b="1" dirty="0" smtClean="0"/>
              <a:t>Can you say which baby is born with a moustache?</a:t>
            </a:r>
            <a:endParaRPr lang="en-US" sz="2400" b="1" dirty="0"/>
          </a:p>
        </p:txBody>
      </p:sp>
      <p:pic>
        <p:nvPicPr>
          <p:cNvPr id="4" name="Picture 3" descr="yu9.jpg"/>
          <p:cNvPicPr>
            <a:picLocks noChangeAspect="1"/>
          </p:cNvPicPr>
          <p:nvPr/>
        </p:nvPicPr>
        <p:blipFill>
          <a:blip r:embed="rId3"/>
          <a:stretch>
            <a:fillRect/>
          </a:stretch>
        </p:blipFill>
        <p:spPr>
          <a:xfrm>
            <a:off x="762000" y="2163929"/>
            <a:ext cx="2438400" cy="1447800"/>
          </a:xfrm>
          <a:prstGeom prst="rect">
            <a:avLst/>
          </a:prstGeom>
        </p:spPr>
      </p:pic>
      <p:pic>
        <p:nvPicPr>
          <p:cNvPr id="5" name="Picture 4" descr="lb.jpg"/>
          <p:cNvPicPr>
            <a:picLocks noChangeAspect="1"/>
          </p:cNvPicPr>
          <p:nvPr/>
        </p:nvPicPr>
        <p:blipFill>
          <a:blip r:embed="rId4"/>
          <a:stretch>
            <a:fillRect/>
          </a:stretch>
        </p:blipFill>
        <p:spPr>
          <a:xfrm>
            <a:off x="3504667" y="2156340"/>
            <a:ext cx="2363266" cy="1447800"/>
          </a:xfrm>
          <a:prstGeom prst="rect">
            <a:avLst/>
          </a:prstGeom>
        </p:spPr>
      </p:pic>
      <p:pic>
        <p:nvPicPr>
          <p:cNvPr id="7" name="Picture 6" descr="fb.jpg"/>
          <p:cNvPicPr>
            <a:picLocks noChangeAspect="1"/>
          </p:cNvPicPr>
          <p:nvPr/>
        </p:nvPicPr>
        <p:blipFill>
          <a:blip r:embed="rId5"/>
          <a:stretch>
            <a:fillRect/>
          </a:stretch>
        </p:blipFill>
        <p:spPr>
          <a:xfrm>
            <a:off x="5638800" y="4343400"/>
            <a:ext cx="3048000" cy="1524000"/>
          </a:xfrm>
          <a:prstGeom prst="rect">
            <a:avLst/>
          </a:prstGeom>
          <a:ln w="3175">
            <a:solidFill>
              <a:schemeClr val="tx1"/>
            </a:solidFill>
          </a:ln>
        </p:spPr>
      </p:pic>
      <p:pic>
        <p:nvPicPr>
          <p:cNvPr id="8" name="Picture 7" descr="tb.jpg"/>
          <p:cNvPicPr>
            <a:picLocks noChangeAspect="1"/>
          </p:cNvPicPr>
          <p:nvPr/>
        </p:nvPicPr>
        <p:blipFill>
          <a:blip r:embed="rId6"/>
          <a:stretch>
            <a:fillRect/>
          </a:stretch>
        </p:blipFill>
        <p:spPr>
          <a:xfrm>
            <a:off x="6172200" y="2151222"/>
            <a:ext cx="2514600" cy="1447800"/>
          </a:xfrm>
          <a:prstGeom prst="rect">
            <a:avLst/>
          </a:prstGeom>
        </p:spPr>
      </p:pic>
      <p:pic>
        <p:nvPicPr>
          <p:cNvPr id="10" name="Picture 9" descr="sfb.jpg"/>
          <p:cNvPicPr>
            <a:picLocks noChangeAspect="1"/>
          </p:cNvPicPr>
          <p:nvPr/>
        </p:nvPicPr>
        <p:blipFill>
          <a:blip r:embed="rId7"/>
          <a:stretch>
            <a:fillRect/>
          </a:stretch>
        </p:blipFill>
        <p:spPr>
          <a:xfrm>
            <a:off x="533400" y="4343400"/>
            <a:ext cx="3067050" cy="1485900"/>
          </a:xfrm>
          <a:prstGeom prst="rect">
            <a:avLst/>
          </a:prstGeom>
          <a:ln w="3175">
            <a:solidFill>
              <a:schemeClr val="tx1"/>
            </a:solidFill>
          </a:ln>
        </p:spPr>
      </p:pic>
      <p:pic>
        <p:nvPicPr>
          <p:cNvPr id="11" name="Picture 10" descr="sadb.jpg"/>
          <p:cNvPicPr>
            <a:picLocks noChangeAspect="1"/>
          </p:cNvPicPr>
          <p:nvPr/>
        </p:nvPicPr>
        <p:blipFill>
          <a:blip r:embed="rId8"/>
          <a:stretch>
            <a:fillRect/>
          </a:stretch>
        </p:blipFill>
        <p:spPr>
          <a:xfrm>
            <a:off x="3733800" y="4343400"/>
            <a:ext cx="1762125" cy="1495425"/>
          </a:xfrm>
          <a:prstGeom prst="rect">
            <a:avLst/>
          </a:prstGeom>
          <a:ln w="3175">
            <a:solidFill>
              <a:schemeClr val="tx1"/>
            </a:solidFill>
          </a:ln>
        </p:spPr>
      </p:pic>
      <p:sp>
        <p:nvSpPr>
          <p:cNvPr id="12" name="TextBox 11"/>
          <p:cNvSpPr txBox="1"/>
          <p:nvPr/>
        </p:nvSpPr>
        <p:spPr>
          <a:xfrm>
            <a:off x="1533525" y="3758475"/>
            <a:ext cx="1066800" cy="369332"/>
          </a:xfrm>
          <a:prstGeom prst="rect">
            <a:avLst/>
          </a:prstGeom>
          <a:solidFill>
            <a:schemeClr val="accent4">
              <a:lumMod val="40000"/>
              <a:lumOff val="60000"/>
            </a:schemeClr>
          </a:solidFill>
          <a:ln w="3175">
            <a:solidFill>
              <a:schemeClr val="tx1"/>
            </a:solidFill>
          </a:ln>
        </p:spPr>
        <p:txBody>
          <a:bodyPr wrap="square" rtlCol="0">
            <a:spAutoFit/>
          </a:bodyPr>
          <a:lstStyle/>
          <a:p>
            <a:pPr algn="ctr"/>
            <a:r>
              <a:rPr lang="en-US" b="1" dirty="0" smtClean="0"/>
              <a:t>Cat</a:t>
            </a:r>
            <a:endParaRPr lang="en-US" b="1" dirty="0"/>
          </a:p>
        </p:txBody>
      </p:sp>
      <p:sp>
        <p:nvSpPr>
          <p:cNvPr id="13" name="TextBox 12"/>
          <p:cNvSpPr txBox="1"/>
          <p:nvPr/>
        </p:nvSpPr>
        <p:spPr>
          <a:xfrm>
            <a:off x="1066800" y="6019800"/>
            <a:ext cx="6629400" cy="369332"/>
          </a:xfrm>
          <a:prstGeom prst="rect">
            <a:avLst/>
          </a:prstGeom>
          <a:solidFill>
            <a:schemeClr val="accent4">
              <a:lumMod val="40000"/>
              <a:lumOff val="60000"/>
            </a:schemeClr>
          </a:solidFill>
          <a:ln w="3175">
            <a:solidFill>
              <a:schemeClr val="tx1"/>
            </a:solidFill>
          </a:ln>
        </p:spPr>
        <p:txBody>
          <a:bodyPr wrap="square" rtlCol="0">
            <a:spAutoFit/>
          </a:bodyPr>
          <a:lstStyle/>
          <a:p>
            <a:pPr algn="ctr"/>
            <a:r>
              <a:rPr lang="en-US" b="1" dirty="0" smtClean="0"/>
              <a:t>and some fishes baby also born with a moustache</a:t>
            </a:r>
            <a:endParaRPr lang="en-US" b="1" dirty="0"/>
          </a:p>
        </p:txBody>
      </p:sp>
      <p:sp>
        <p:nvSpPr>
          <p:cNvPr id="14" name="TextBox 13"/>
          <p:cNvSpPr txBox="1"/>
          <p:nvPr/>
        </p:nvSpPr>
        <p:spPr>
          <a:xfrm>
            <a:off x="4152900" y="3745358"/>
            <a:ext cx="1066800" cy="369332"/>
          </a:xfrm>
          <a:prstGeom prst="rect">
            <a:avLst/>
          </a:prstGeom>
          <a:solidFill>
            <a:schemeClr val="accent4">
              <a:lumMod val="40000"/>
              <a:lumOff val="60000"/>
            </a:schemeClr>
          </a:solidFill>
          <a:ln w="3175">
            <a:solidFill>
              <a:schemeClr val="tx1"/>
            </a:solidFill>
          </a:ln>
        </p:spPr>
        <p:txBody>
          <a:bodyPr wrap="square" rtlCol="0">
            <a:spAutoFit/>
          </a:bodyPr>
          <a:lstStyle/>
          <a:p>
            <a:pPr algn="ctr"/>
            <a:r>
              <a:rPr lang="en-US" b="1" dirty="0" smtClean="0"/>
              <a:t>Lion</a:t>
            </a:r>
            <a:endParaRPr lang="en-US" b="1" dirty="0"/>
          </a:p>
        </p:txBody>
      </p:sp>
      <p:sp>
        <p:nvSpPr>
          <p:cNvPr id="15" name="TextBox 14"/>
          <p:cNvSpPr txBox="1"/>
          <p:nvPr/>
        </p:nvSpPr>
        <p:spPr>
          <a:xfrm>
            <a:off x="6896100" y="3751422"/>
            <a:ext cx="1066800" cy="369332"/>
          </a:xfrm>
          <a:prstGeom prst="rect">
            <a:avLst/>
          </a:prstGeom>
          <a:solidFill>
            <a:schemeClr val="accent4">
              <a:lumMod val="40000"/>
              <a:lumOff val="60000"/>
            </a:schemeClr>
          </a:solidFill>
          <a:ln w="3175">
            <a:solidFill>
              <a:schemeClr val="tx1"/>
            </a:solidFill>
          </a:ln>
        </p:spPr>
        <p:txBody>
          <a:bodyPr wrap="square" rtlCol="0">
            <a:spAutoFit/>
          </a:bodyPr>
          <a:lstStyle/>
          <a:p>
            <a:pPr algn="ctr"/>
            <a:r>
              <a:rPr lang="en-US" b="1" dirty="0" smtClean="0"/>
              <a:t>Tiger</a:t>
            </a:r>
            <a:endParaRPr lang="en-US" b="1" dirty="0"/>
          </a:p>
        </p:txBody>
      </p:sp>
      <p:sp>
        <p:nvSpPr>
          <p:cNvPr id="16" name="Rectangle 15"/>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childTnLst>
                          </p:cTn>
                        </p:par>
                        <p:par>
                          <p:cTn id="26" fill="hold">
                            <p:stCondLst>
                              <p:cond delay="500"/>
                            </p:stCondLst>
                            <p:childTnLst>
                              <p:par>
                                <p:cTn id="27" presetID="53"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000"/>
                            </p:stCondLst>
                            <p:childTnLst>
                              <p:par>
                                <p:cTn id="33" presetID="53"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0-#ppt_w/2"/>
                                          </p:val>
                                        </p:tav>
                                        <p:tav tm="100000">
                                          <p:val>
                                            <p:strVal val="#ppt_x"/>
                                          </p:val>
                                        </p:tav>
                                      </p:tavLst>
                                    </p:anim>
                                    <p:anim calcmode="lin" valueType="num">
                                      <p:cBhvr additive="base">
                                        <p:cTn id="43" dur="500" fill="hold"/>
                                        <p:tgtEl>
                                          <p:spTgt spid="10"/>
                                        </p:tgtEl>
                                        <p:attrNameLst>
                                          <p:attrName>ppt_y</p:attrName>
                                        </p:attrNameLst>
                                      </p:cBhvr>
                                      <p:tavLst>
                                        <p:tav tm="0">
                                          <p:val>
                                            <p:strVal val="#ppt_y"/>
                                          </p:val>
                                        </p:tav>
                                        <p:tav tm="100000">
                                          <p:val>
                                            <p:strVal val="#ppt_y"/>
                                          </p:val>
                                        </p:tav>
                                      </p:tavLst>
                                    </p:anim>
                                  </p:childTnLst>
                                </p:cTn>
                              </p:par>
                            </p:childTnLst>
                          </p:cTn>
                        </p:par>
                        <p:par>
                          <p:cTn id="44" fill="hold">
                            <p:stCondLst>
                              <p:cond delay="500"/>
                            </p:stCondLst>
                            <p:childTnLst>
                              <p:par>
                                <p:cTn id="45" presetID="2" presetClass="entr" presetSubtype="2"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1+#ppt_w/2"/>
                                          </p:val>
                                        </p:tav>
                                        <p:tav tm="100000">
                                          <p:val>
                                            <p:strVal val="#ppt_x"/>
                                          </p:val>
                                        </p:tav>
                                      </p:tavLst>
                                    </p:anim>
                                    <p:anim calcmode="lin" valueType="num">
                                      <p:cBhvr additive="base">
                                        <p:cTn id="48" dur="500" fill="hold"/>
                                        <p:tgtEl>
                                          <p:spTgt spid="7"/>
                                        </p:tgtEl>
                                        <p:attrNameLst>
                                          <p:attrName>ppt_y</p:attrName>
                                        </p:attrNameLst>
                                      </p:cBhvr>
                                      <p:tavLst>
                                        <p:tav tm="0">
                                          <p:val>
                                            <p:strVal val="#ppt_y"/>
                                          </p:val>
                                        </p:tav>
                                        <p:tav tm="100000">
                                          <p:val>
                                            <p:strVal val="#ppt_y"/>
                                          </p:val>
                                        </p:tav>
                                      </p:tavLst>
                                    </p:anim>
                                  </p:childTnLst>
                                </p:cTn>
                              </p:par>
                            </p:childTnLst>
                          </p:cTn>
                        </p:par>
                        <p:par>
                          <p:cTn id="49" fill="hold">
                            <p:stCondLst>
                              <p:cond delay="1000"/>
                            </p:stCondLst>
                            <p:childTnLst>
                              <p:par>
                                <p:cTn id="50" presetID="53" presetClass="entr" presetSubtype="0" fill="hold" nodeType="after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p:cTn id="52" dur="500" fill="hold"/>
                                        <p:tgtEl>
                                          <p:spTgt spid="11"/>
                                        </p:tgtEl>
                                        <p:attrNameLst>
                                          <p:attrName>ppt_w</p:attrName>
                                        </p:attrNameLst>
                                      </p:cBhvr>
                                      <p:tavLst>
                                        <p:tav tm="0">
                                          <p:val>
                                            <p:fltVal val="0"/>
                                          </p:val>
                                        </p:tav>
                                        <p:tav tm="100000">
                                          <p:val>
                                            <p:strVal val="#ppt_w"/>
                                          </p:val>
                                        </p:tav>
                                      </p:tavLst>
                                    </p:anim>
                                    <p:anim calcmode="lin" valueType="num">
                                      <p:cBhvr>
                                        <p:cTn id="53" dur="500" fill="hold"/>
                                        <p:tgtEl>
                                          <p:spTgt spid="11"/>
                                        </p:tgtEl>
                                        <p:attrNameLst>
                                          <p:attrName>ppt_h</p:attrName>
                                        </p:attrNameLst>
                                      </p:cBhvr>
                                      <p:tavLst>
                                        <p:tav tm="0">
                                          <p:val>
                                            <p:fltVal val="0"/>
                                          </p:val>
                                        </p:tav>
                                        <p:tav tm="100000">
                                          <p:val>
                                            <p:strVal val="#ppt_h"/>
                                          </p:val>
                                        </p:tav>
                                      </p:tavLst>
                                    </p:anim>
                                    <p:animEffect transition="in" filter="fade">
                                      <p:cBhvr>
                                        <p:cTn id="54" dur="5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p:cTn id="59" dur="500" fill="hold"/>
                                        <p:tgtEl>
                                          <p:spTgt spid="13"/>
                                        </p:tgtEl>
                                        <p:attrNameLst>
                                          <p:attrName>ppt_w</p:attrName>
                                        </p:attrNameLst>
                                      </p:cBhvr>
                                      <p:tavLst>
                                        <p:tav tm="0">
                                          <p:val>
                                            <p:fltVal val="0"/>
                                          </p:val>
                                        </p:tav>
                                        <p:tav tm="100000">
                                          <p:val>
                                            <p:strVal val="#ppt_w"/>
                                          </p:val>
                                        </p:tav>
                                      </p:tavLst>
                                    </p:anim>
                                    <p:anim calcmode="lin" valueType="num">
                                      <p:cBhvr>
                                        <p:cTn id="60" dur="500" fill="hold"/>
                                        <p:tgtEl>
                                          <p:spTgt spid="13"/>
                                        </p:tgtEl>
                                        <p:attrNameLst>
                                          <p:attrName>ppt_h</p:attrName>
                                        </p:attrNameLst>
                                      </p:cBhvr>
                                      <p:tavLst>
                                        <p:tav tm="0">
                                          <p:val>
                                            <p:fltVal val="0"/>
                                          </p:val>
                                        </p:tav>
                                        <p:tav tm="100000">
                                          <p:val>
                                            <p:strVal val="#ppt_h"/>
                                          </p:val>
                                        </p:tav>
                                      </p:tavLst>
                                    </p:anim>
                                    <p:animEffect transition="in" filter="fade">
                                      <p:cBhvr>
                                        <p:cTn id="6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438400" y="838200"/>
            <a:ext cx="4267200" cy="646331"/>
          </a:xfrm>
          <a:prstGeom prst="rect">
            <a:avLst/>
          </a:prstGeom>
          <a:noFill/>
          <a:ln>
            <a:noFill/>
          </a:ln>
          <a:effectLst/>
        </p:spPr>
        <p:txBody>
          <a:bodyPr wrap="square" rtlCol="0">
            <a:spAutoFit/>
          </a:bodyPr>
          <a:lstStyle/>
          <a:p>
            <a:pPr algn="ctr"/>
            <a:r>
              <a:rPr lang="en-US" sz="3600" b="1" dirty="0" smtClean="0">
                <a:latin typeface="Corbel" pitchFamily="34" charset="0"/>
              </a:rPr>
              <a:t>HOME WORK</a:t>
            </a:r>
            <a:endParaRPr lang="en-US" sz="3600" b="1" dirty="0">
              <a:latin typeface="Corbel" pitchFamily="34" charset="0"/>
            </a:endParaRPr>
          </a:p>
        </p:txBody>
      </p:sp>
      <p:pic>
        <p:nvPicPr>
          <p:cNvPr id="10" name="Picture 9" descr="Home.jpg"/>
          <p:cNvPicPr>
            <a:picLocks noChangeAspect="1"/>
          </p:cNvPicPr>
          <p:nvPr/>
        </p:nvPicPr>
        <p:blipFill>
          <a:blip r:embed="rId2"/>
          <a:stretch>
            <a:fillRect/>
          </a:stretch>
        </p:blipFill>
        <p:spPr>
          <a:xfrm>
            <a:off x="2514600" y="1828800"/>
            <a:ext cx="4038600" cy="2286000"/>
          </a:xfrm>
          <a:prstGeom prst="rect">
            <a:avLst/>
          </a:prstGeom>
          <a:ln w="19050">
            <a:solidFill>
              <a:schemeClr val="tx1"/>
            </a:solidFill>
          </a:ln>
          <a:effectLst/>
        </p:spPr>
      </p:pic>
      <p:sp>
        <p:nvSpPr>
          <p:cNvPr id="4" name="Round Diagonal Corner Rectangle 3"/>
          <p:cNvSpPr/>
          <p:nvPr/>
        </p:nvSpPr>
        <p:spPr>
          <a:xfrm>
            <a:off x="1219200" y="4648200"/>
            <a:ext cx="7162800" cy="1600200"/>
          </a:xfrm>
          <a:prstGeom prst="round2DiagRect">
            <a:avLst/>
          </a:prstGeom>
          <a:solidFill>
            <a:schemeClr val="accent1">
              <a:lumMod val="20000"/>
              <a:lumOff val="80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2060"/>
                </a:solidFill>
                <a:latin typeface="Corbel" pitchFamily="34" charset="0"/>
                <a:cs typeface="Times New Roman" pitchFamily="18" charset="0"/>
              </a:rPr>
              <a:t>What is the moral of this story ? </a:t>
            </a:r>
            <a:endParaRPr lang="en-US" sz="3200" b="1" dirty="0">
              <a:solidFill>
                <a:srgbClr val="002060"/>
              </a:solidFill>
              <a:latin typeface="Corbel" pitchFamily="34" charset="0"/>
              <a:cs typeface="Times New Roman" pitchFamily="18" charset="0"/>
            </a:endParaRPr>
          </a:p>
        </p:txBody>
      </p:sp>
      <p:sp>
        <p:nvSpPr>
          <p:cNvPr id="5" name="Rectangle 4"/>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1706023"/>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heel(4)">
                                      <p:cBhvr>
                                        <p:cTn id="13" dur="2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1600200" y="2590800"/>
            <a:ext cx="5867400" cy="1200329"/>
          </a:xfrm>
          <a:prstGeom prst="rect">
            <a:avLst/>
          </a:prstGeom>
          <a:noFill/>
        </p:spPr>
        <p:txBody>
          <a:bodyPr wrap="square" rtlCol="0">
            <a:spAutoFit/>
          </a:bodyPr>
          <a:lstStyle/>
          <a:p>
            <a:pPr algn="ctr"/>
            <a:r>
              <a:rPr lang="en-US" sz="72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THE END</a:t>
            </a:r>
            <a:endParaRPr lang="en-US" sz="72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4" name="Rectangle 3"/>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2081232"/>
      </p:ext>
    </p:extLst>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447800" y="4191000"/>
            <a:ext cx="5867400" cy="1569660"/>
          </a:xfrm>
          <a:prstGeom prst="rect">
            <a:avLst/>
          </a:prstGeom>
          <a:solidFill>
            <a:schemeClr val="accent4">
              <a:lumMod val="40000"/>
              <a:lumOff val="60000"/>
            </a:schemeClr>
          </a:solidFill>
          <a:ln w="3175">
            <a:solidFill>
              <a:schemeClr val="tx1"/>
            </a:solidFill>
          </a:ln>
          <a:effectLst/>
        </p:spPr>
        <p:txBody>
          <a:bodyPr wrap="square" rtlCol="0">
            <a:spAutoFit/>
          </a:bodyPr>
          <a:lstStyle/>
          <a:p>
            <a:pPr algn="ctr"/>
            <a:r>
              <a:rPr lang="en-US" sz="2400" b="1" dirty="0" smtClean="0">
                <a:solidFill>
                  <a:srgbClr val="002060"/>
                </a:solidFill>
                <a:latin typeface="Corbel" pitchFamily="34" charset="0"/>
              </a:rPr>
              <a:t>Lesson:</a:t>
            </a:r>
          </a:p>
          <a:p>
            <a:pPr algn="ctr"/>
            <a:r>
              <a:rPr lang="en-US" sz="2400" b="1" dirty="0">
                <a:solidFill>
                  <a:srgbClr val="002060"/>
                </a:solidFill>
                <a:latin typeface="Corbel" pitchFamily="34" charset="0"/>
              </a:rPr>
              <a:t>ENGLISH FOR TODAY, </a:t>
            </a:r>
            <a:r>
              <a:rPr lang="en-US" sz="2400" b="1" dirty="0" smtClean="0">
                <a:solidFill>
                  <a:srgbClr val="002060"/>
                </a:solidFill>
                <a:latin typeface="Corbel" pitchFamily="34" charset="0"/>
              </a:rPr>
              <a:t>                            CLASS</a:t>
            </a:r>
            <a:r>
              <a:rPr lang="en-US" sz="2400" b="1" dirty="0">
                <a:solidFill>
                  <a:srgbClr val="002060"/>
                </a:solidFill>
                <a:latin typeface="Corbel" pitchFamily="34" charset="0"/>
              </a:rPr>
              <a:t>: </a:t>
            </a:r>
            <a:r>
              <a:rPr lang="en-US" sz="2400" b="1" dirty="0" smtClean="0">
                <a:solidFill>
                  <a:srgbClr val="002060"/>
                </a:solidFill>
                <a:latin typeface="Corbel" pitchFamily="34" charset="0"/>
              </a:rPr>
              <a:t>6, </a:t>
            </a:r>
            <a:r>
              <a:rPr lang="en-US" sz="2400" b="1" dirty="0">
                <a:solidFill>
                  <a:srgbClr val="002060"/>
                </a:solidFill>
                <a:latin typeface="Corbel" pitchFamily="34" charset="0"/>
              </a:rPr>
              <a:t>UNIT: </a:t>
            </a:r>
            <a:r>
              <a:rPr lang="en-US" sz="2400" b="1" dirty="0" smtClean="0">
                <a:solidFill>
                  <a:srgbClr val="002060"/>
                </a:solidFill>
                <a:latin typeface="Corbel" pitchFamily="34" charset="0"/>
              </a:rPr>
              <a:t>15.</a:t>
            </a:r>
            <a:endParaRPr lang="en-US" sz="2400" b="1" dirty="0">
              <a:solidFill>
                <a:srgbClr val="002060"/>
              </a:solidFill>
              <a:latin typeface="Corbel" pitchFamily="34" charset="0"/>
            </a:endParaRPr>
          </a:p>
          <a:p>
            <a:pPr algn="ctr"/>
            <a:endParaRPr lang="en-US" sz="2400" b="1" dirty="0">
              <a:solidFill>
                <a:srgbClr val="002060"/>
              </a:solidFill>
              <a:latin typeface="Corbel" pitchFamily="34" charset="0"/>
            </a:endParaRPr>
          </a:p>
        </p:txBody>
      </p:sp>
      <p:sp>
        <p:nvSpPr>
          <p:cNvPr id="6" name="TextBox 5"/>
          <p:cNvSpPr txBox="1"/>
          <p:nvPr/>
        </p:nvSpPr>
        <p:spPr>
          <a:xfrm>
            <a:off x="1066800" y="1752600"/>
            <a:ext cx="6629400" cy="1569660"/>
          </a:xfrm>
          <a:prstGeom prst="rect">
            <a:avLst/>
          </a:prstGeom>
          <a:solidFill>
            <a:schemeClr val="accent4">
              <a:lumMod val="40000"/>
              <a:lumOff val="60000"/>
            </a:schemeClr>
          </a:solidFill>
          <a:ln w="3175">
            <a:solidFill>
              <a:schemeClr val="tx1"/>
            </a:solidFill>
          </a:ln>
          <a:effectLst/>
        </p:spPr>
        <p:txBody>
          <a:bodyPr wrap="square" rtlCol="0">
            <a:spAutoFit/>
          </a:bodyPr>
          <a:lstStyle/>
          <a:p>
            <a:pPr algn="ctr"/>
            <a:r>
              <a:rPr lang="en-US" sz="2400" b="1" dirty="0" smtClean="0">
                <a:solidFill>
                  <a:srgbClr val="002060"/>
                </a:solidFill>
                <a:latin typeface="Corbel" pitchFamily="34" charset="0"/>
              </a:rPr>
              <a:t>SK. MD. HARUNAR RASHID</a:t>
            </a:r>
          </a:p>
          <a:p>
            <a:pPr algn="ctr"/>
            <a:r>
              <a:rPr lang="en-US" sz="2400" b="1" dirty="0" smtClean="0">
                <a:solidFill>
                  <a:srgbClr val="002060"/>
                </a:solidFill>
                <a:latin typeface="Corbel" pitchFamily="34" charset="0"/>
              </a:rPr>
              <a:t>Senior </a:t>
            </a:r>
            <a:r>
              <a:rPr lang="en-US" sz="2400" b="1" dirty="0" err="1" smtClean="0">
                <a:solidFill>
                  <a:srgbClr val="002060"/>
                </a:solidFill>
                <a:latin typeface="Corbel" pitchFamily="34" charset="0"/>
              </a:rPr>
              <a:t>Assit</a:t>
            </a:r>
            <a:r>
              <a:rPr lang="en-US" sz="2400" b="1" dirty="0" smtClean="0">
                <a:solidFill>
                  <a:srgbClr val="002060"/>
                </a:solidFill>
                <a:latin typeface="Corbel" pitchFamily="34" charset="0"/>
              </a:rPr>
              <a:t>: Teacher</a:t>
            </a:r>
          </a:p>
          <a:p>
            <a:pPr algn="ctr"/>
            <a:r>
              <a:rPr lang="en-US" sz="2400" b="1" dirty="0" smtClean="0">
                <a:solidFill>
                  <a:srgbClr val="002060"/>
                </a:solidFill>
                <a:latin typeface="Corbel" pitchFamily="34" charset="0"/>
              </a:rPr>
              <a:t> </a:t>
            </a:r>
            <a:r>
              <a:rPr lang="en-US" sz="2400" b="1" dirty="0" err="1" smtClean="0">
                <a:solidFill>
                  <a:srgbClr val="002060"/>
                </a:solidFill>
                <a:latin typeface="Corbel" pitchFamily="34" charset="0"/>
              </a:rPr>
              <a:t>Sonatola</a:t>
            </a:r>
            <a:r>
              <a:rPr lang="en-US" sz="2400" b="1" dirty="0" smtClean="0">
                <a:solidFill>
                  <a:srgbClr val="002060"/>
                </a:solidFill>
                <a:latin typeface="Corbel" pitchFamily="34" charset="0"/>
              </a:rPr>
              <a:t> Model High School.</a:t>
            </a:r>
          </a:p>
          <a:p>
            <a:pPr algn="ctr"/>
            <a:r>
              <a:rPr lang="en-US" sz="2400" b="1" dirty="0" err="1" smtClean="0">
                <a:solidFill>
                  <a:srgbClr val="002060"/>
                </a:solidFill>
                <a:latin typeface="Corbel" pitchFamily="34" charset="0"/>
              </a:rPr>
              <a:t>Sonatola</a:t>
            </a:r>
            <a:r>
              <a:rPr lang="en-US" sz="2400" b="1" dirty="0" smtClean="0">
                <a:solidFill>
                  <a:srgbClr val="002060"/>
                </a:solidFill>
                <a:latin typeface="Corbel" pitchFamily="34" charset="0"/>
              </a:rPr>
              <a:t>, </a:t>
            </a:r>
            <a:r>
              <a:rPr lang="en-US" sz="2400" b="1" dirty="0" err="1" smtClean="0">
                <a:solidFill>
                  <a:srgbClr val="002060"/>
                </a:solidFill>
                <a:latin typeface="Corbel" pitchFamily="34" charset="0"/>
              </a:rPr>
              <a:t>Bogra</a:t>
            </a:r>
            <a:r>
              <a:rPr lang="en-US" sz="2400" b="1" dirty="0" smtClean="0">
                <a:solidFill>
                  <a:srgbClr val="002060"/>
                </a:solidFill>
                <a:latin typeface="Corbel" pitchFamily="34" charset="0"/>
              </a:rPr>
              <a:t>. 01714622498.</a:t>
            </a:r>
            <a:endParaRPr lang="en-US" sz="2400" b="1" dirty="0">
              <a:solidFill>
                <a:srgbClr val="002060"/>
              </a:solidFill>
              <a:latin typeface="Corbel" pitchFamily="34" charset="0"/>
            </a:endParaRPr>
          </a:p>
        </p:txBody>
      </p:sp>
      <p:sp>
        <p:nvSpPr>
          <p:cNvPr id="7" name="TextBox 6"/>
          <p:cNvSpPr txBox="1"/>
          <p:nvPr/>
        </p:nvSpPr>
        <p:spPr>
          <a:xfrm>
            <a:off x="2743200" y="533400"/>
            <a:ext cx="3962400" cy="707886"/>
          </a:xfrm>
          <a:prstGeom prst="rect">
            <a:avLst/>
          </a:prstGeom>
          <a:solidFill>
            <a:schemeClr val="accent3">
              <a:lumMod val="20000"/>
              <a:lumOff val="80000"/>
            </a:schemeClr>
          </a:solidFill>
          <a:ln w="3175">
            <a:solidFill>
              <a:schemeClr val="tx1"/>
            </a:solidFill>
          </a:ln>
        </p:spPr>
        <p:txBody>
          <a:bodyPr wrap="square" rtlCol="0">
            <a:spAutoFit/>
          </a:bodyPr>
          <a:lstStyle/>
          <a:p>
            <a:pPr algn="ctr"/>
            <a:r>
              <a:rPr lang="en-US" sz="4000" b="1" dirty="0" smtClean="0">
                <a:latin typeface="Times New Roman" pitchFamily="18" charset="0"/>
                <a:cs typeface="Times New Roman" pitchFamily="18" charset="0"/>
              </a:rPr>
              <a:t>Presented by</a:t>
            </a:r>
            <a:endParaRPr lang="en-US" sz="4000" b="1" dirty="0">
              <a:latin typeface="Times New Roman" pitchFamily="18" charset="0"/>
              <a:cs typeface="Times New Roman" pitchFamily="18" charset="0"/>
            </a:endParaRPr>
          </a:p>
        </p:txBody>
      </p:sp>
      <p:pic>
        <p:nvPicPr>
          <p:cNvPr id="8" name="Picture 7" descr="six.jpg"/>
          <p:cNvPicPr>
            <a:picLocks noChangeAspect="1"/>
          </p:cNvPicPr>
          <p:nvPr/>
        </p:nvPicPr>
        <p:blipFill>
          <a:blip r:embed="rId2" cstate="print"/>
          <a:stretch>
            <a:fillRect/>
          </a:stretch>
        </p:blipFill>
        <p:spPr>
          <a:xfrm>
            <a:off x="1905000" y="4419600"/>
            <a:ext cx="685800" cy="975360"/>
          </a:xfrm>
          <a:prstGeom prst="rect">
            <a:avLst/>
          </a:prstGeom>
          <a:ln>
            <a:noFill/>
          </a:ln>
          <a:effectLst/>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2133600"/>
            <a:ext cx="646325" cy="990600"/>
          </a:xfrm>
          <a:prstGeom prst="rect">
            <a:avLst/>
          </a:prstGeom>
        </p:spPr>
      </p:pic>
      <p:sp>
        <p:nvSpPr>
          <p:cNvPr id="10" name="Rectangle 9"/>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2868062"/>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828800" y="304800"/>
            <a:ext cx="5262489" cy="5847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3200" b="1" dirty="0" smtClean="0">
                <a:ln w="1905"/>
                <a:solidFill>
                  <a:srgbClr val="002060"/>
                </a:solidFill>
                <a:effectLst>
                  <a:innerShdw blurRad="69850" dist="43180" dir="5400000">
                    <a:srgbClr val="000000">
                      <a:alpha val="65000"/>
                    </a:srgbClr>
                  </a:innerShdw>
                </a:effectLst>
                <a:latin typeface="Corbel" pitchFamily="34" charset="0"/>
                <a:cs typeface="Times New Roman" pitchFamily="18" charset="0"/>
              </a:rPr>
              <a:t>LOOK AT THE PICTURES</a:t>
            </a:r>
            <a:endParaRPr lang="en-US" sz="3200" b="1" dirty="0">
              <a:ln w="1905"/>
              <a:solidFill>
                <a:srgbClr val="002060"/>
              </a:solidFill>
              <a:effectLst>
                <a:innerShdw blurRad="69850" dist="43180" dir="5400000">
                  <a:srgbClr val="000000">
                    <a:alpha val="65000"/>
                  </a:srgbClr>
                </a:innerShdw>
              </a:effectLst>
              <a:latin typeface="Corbel" pitchFamily="34" charset="0"/>
              <a:cs typeface="Times New Roman" pitchFamily="18" charset="0"/>
            </a:endParaRPr>
          </a:p>
        </p:txBody>
      </p:sp>
      <p:pic>
        <p:nvPicPr>
          <p:cNvPr id="22" name="Picture 21" descr="66.jpg"/>
          <p:cNvPicPr>
            <a:picLocks noChangeAspect="1"/>
          </p:cNvPicPr>
          <p:nvPr/>
        </p:nvPicPr>
        <p:blipFill>
          <a:blip r:embed="rId4"/>
          <a:stretch>
            <a:fillRect/>
          </a:stretch>
        </p:blipFill>
        <p:spPr>
          <a:xfrm>
            <a:off x="3124200" y="1066800"/>
            <a:ext cx="2895600" cy="3657600"/>
          </a:xfrm>
          <a:prstGeom prst="rect">
            <a:avLst/>
          </a:prstGeom>
          <a:ln>
            <a:noFill/>
          </a:ln>
          <a:effectLst/>
        </p:spPr>
      </p:pic>
      <p:pic>
        <p:nvPicPr>
          <p:cNvPr id="8" name="Picture 7" descr="Tiger2.jpg"/>
          <p:cNvPicPr>
            <a:picLocks noChangeAspect="1"/>
          </p:cNvPicPr>
          <p:nvPr/>
        </p:nvPicPr>
        <p:blipFill>
          <a:blip r:embed="rId5"/>
          <a:stretch>
            <a:fillRect/>
          </a:stretch>
        </p:blipFill>
        <p:spPr>
          <a:xfrm>
            <a:off x="6248400" y="1828800"/>
            <a:ext cx="2514600" cy="1752600"/>
          </a:xfrm>
          <a:prstGeom prst="rect">
            <a:avLst/>
          </a:prstGeom>
          <a:ln>
            <a:noFill/>
          </a:ln>
          <a:effectLst/>
        </p:spPr>
      </p:pic>
      <p:sp>
        <p:nvSpPr>
          <p:cNvPr id="11" name="Rectangle 10"/>
          <p:cNvSpPr/>
          <p:nvPr/>
        </p:nvSpPr>
        <p:spPr>
          <a:xfrm>
            <a:off x="762000" y="5562600"/>
            <a:ext cx="7391400" cy="838200"/>
          </a:xfrm>
          <a:prstGeom prst="rect">
            <a:avLst/>
          </a:prstGeom>
          <a:solidFill>
            <a:schemeClr val="accent4">
              <a:lumMod val="40000"/>
              <a:lumOff val="60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2060"/>
                </a:solidFill>
                <a:latin typeface="Corbel" pitchFamily="34" charset="0"/>
                <a:cs typeface="Times New Roman" pitchFamily="18" charset="0"/>
              </a:rPr>
              <a:t>Do you know these animals. What is their name and identifying marks ?</a:t>
            </a:r>
            <a:endParaRPr lang="en-US" sz="2400" b="1" dirty="0">
              <a:solidFill>
                <a:srgbClr val="002060"/>
              </a:solidFill>
              <a:latin typeface="Corbel" pitchFamily="34" charset="0"/>
              <a:cs typeface="Times New Roman" pitchFamily="18" charset="0"/>
            </a:endParaRPr>
          </a:p>
        </p:txBody>
      </p:sp>
      <p:sp>
        <p:nvSpPr>
          <p:cNvPr id="12" name="Rectangle 11"/>
          <p:cNvSpPr/>
          <p:nvPr/>
        </p:nvSpPr>
        <p:spPr>
          <a:xfrm>
            <a:off x="609600" y="3886200"/>
            <a:ext cx="2057400" cy="609600"/>
          </a:xfrm>
          <a:prstGeom prst="rect">
            <a:avLst/>
          </a:prstGeom>
          <a:solidFill>
            <a:schemeClr val="accent2">
              <a:lumMod val="20000"/>
              <a:lumOff val="80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2060"/>
                </a:solidFill>
                <a:latin typeface="Corbel" pitchFamily="34" charset="0"/>
                <a:cs typeface="Times New Roman" pitchFamily="18" charset="0"/>
              </a:rPr>
              <a:t>Lion - mane</a:t>
            </a:r>
            <a:endParaRPr lang="en-US" sz="2400" b="1" dirty="0">
              <a:solidFill>
                <a:srgbClr val="002060"/>
              </a:solidFill>
              <a:latin typeface="Corbel" pitchFamily="34" charset="0"/>
              <a:cs typeface="Times New Roman" pitchFamily="18" charset="0"/>
            </a:endParaRPr>
          </a:p>
        </p:txBody>
      </p:sp>
      <p:sp>
        <p:nvSpPr>
          <p:cNvPr id="14" name="Rectangle 13"/>
          <p:cNvSpPr/>
          <p:nvPr/>
        </p:nvSpPr>
        <p:spPr>
          <a:xfrm>
            <a:off x="6324600" y="3810000"/>
            <a:ext cx="2438400" cy="609600"/>
          </a:xfrm>
          <a:prstGeom prst="rect">
            <a:avLst/>
          </a:prstGeom>
          <a:solidFill>
            <a:schemeClr val="accent2">
              <a:lumMod val="20000"/>
              <a:lumOff val="80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2060"/>
                </a:solidFill>
                <a:latin typeface="Corbel" pitchFamily="34" charset="0"/>
                <a:cs typeface="Times New Roman" pitchFamily="18" charset="0"/>
              </a:rPr>
              <a:t>Tiger - black and yellow stripes</a:t>
            </a:r>
            <a:endParaRPr lang="en-US" sz="2000" b="1" dirty="0">
              <a:solidFill>
                <a:srgbClr val="002060"/>
              </a:solidFill>
              <a:latin typeface="Corbel" pitchFamily="34" charset="0"/>
              <a:cs typeface="Times New Roman" pitchFamily="18" charset="0"/>
            </a:endParaRPr>
          </a:p>
        </p:txBody>
      </p:sp>
      <p:sp>
        <p:nvSpPr>
          <p:cNvPr id="16" name="Rectangle 15"/>
          <p:cNvSpPr/>
          <p:nvPr/>
        </p:nvSpPr>
        <p:spPr>
          <a:xfrm>
            <a:off x="2590800" y="4876800"/>
            <a:ext cx="3733800" cy="457200"/>
          </a:xfrm>
          <a:prstGeom prst="rect">
            <a:avLst/>
          </a:prstGeom>
          <a:solidFill>
            <a:schemeClr val="accent6">
              <a:lumMod val="40000"/>
              <a:lumOff val="60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2060"/>
                </a:solidFill>
                <a:latin typeface="Corbel" pitchFamily="34" charset="0"/>
                <a:cs typeface="Times New Roman" pitchFamily="18" charset="0"/>
              </a:rPr>
              <a:t>Giraffe -Tall and printed body</a:t>
            </a:r>
            <a:endParaRPr lang="en-US" sz="2000" b="1" dirty="0">
              <a:solidFill>
                <a:srgbClr val="002060"/>
              </a:solidFill>
              <a:latin typeface="Corbel" pitchFamily="34" charset="0"/>
              <a:cs typeface="Times New Roman" pitchFamily="18" charset="0"/>
            </a:endParaRPr>
          </a:p>
        </p:txBody>
      </p:sp>
      <p:pic>
        <p:nvPicPr>
          <p:cNvPr id="17" name="Picture 16" descr="lion7.jpg"/>
          <p:cNvPicPr>
            <a:picLocks noChangeAspect="1"/>
          </p:cNvPicPr>
          <p:nvPr/>
        </p:nvPicPr>
        <p:blipFill>
          <a:blip r:embed="rId6"/>
          <a:stretch>
            <a:fillRect/>
          </a:stretch>
        </p:blipFill>
        <p:spPr>
          <a:xfrm>
            <a:off x="304800" y="1905000"/>
            <a:ext cx="2619375" cy="1743075"/>
          </a:xfrm>
          <a:prstGeom prst="rect">
            <a:avLst/>
          </a:prstGeom>
          <a:ln>
            <a:noFill/>
          </a:ln>
          <a:effectLst/>
        </p:spPr>
      </p:pic>
      <p:sp>
        <p:nvSpPr>
          <p:cNvPr id="10" name="Rectangle 9"/>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186641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ppt_w</p:attrName>
                                        </p:attrNameLst>
                                      </p:cBhvr>
                                      <p:tavLst>
                                        <p:tav tm="0">
                                          <p:val>
                                            <p:fltVal val="0"/>
                                          </p:val>
                                        </p:tav>
                                        <p:tav tm="100000">
                                          <p:val>
                                            <p:strVal val="#ppt_w"/>
                                          </p:val>
                                        </p:tav>
                                      </p:tavLst>
                                    </p:anim>
                                    <p:anim calcmode="lin" valueType="num">
                                      <p:cBhvr>
                                        <p:cTn id="14"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7"/>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animBg="1"/>
      <p:bldP spid="14"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OS21104.JPG"/>
          <p:cNvPicPr>
            <a:picLocks noChangeAspect="1"/>
          </p:cNvPicPr>
          <p:nvPr/>
        </p:nvPicPr>
        <p:blipFill>
          <a:blip r:embed="rId4"/>
          <a:stretch>
            <a:fillRect/>
          </a:stretch>
        </p:blipFill>
        <p:spPr>
          <a:xfrm>
            <a:off x="3200400" y="914400"/>
            <a:ext cx="2743200" cy="3276600"/>
          </a:xfrm>
          <a:prstGeom prst="rect">
            <a:avLst/>
          </a:prstGeom>
          <a:ln>
            <a:noFill/>
          </a:ln>
          <a:effectLst/>
        </p:spPr>
      </p:pic>
      <p:pic>
        <p:nvPicPr>
          <p:cNvPr id="3" name="Picture 2" descr="elep3.jpg"/>
          <p:cNvPicPr>
            <a:picLocks noChangeAspect="1"/>
          </p:cNvPicPr>
          <p:nvPr/>
        </p:nvPicPr>
        <p:blipFill>
          <a:blip r:embed="rId5"/>
          <a:stretch>
            <a:fillRect/>
          </a:stretch>
        </p:blipFill>
        <p:spPr>
          <a:xfrm>
            <a:off x="609600" y="1371600"/>
            <a:ext cx="2457450" cy="2438400"/>
          </a:xfrm>
          <a:prstGeom prst="rect">
            <a:avLst/>
          </a:prstGeom>
          <a:ln>
            <a:noFill/>
          </a:ln>
          <a:effectLst/>
        </p:spPr>
      </p:pic>
      <p:sp>
        <p:nvSpPr>
          <p:cNvPr id="4" name="Rectangle 3"/>
          <p:cNvSpPr/>
          <p:nvPr/>
        </p:nvSpPr>
        <p:spPr>
          <a:xfrm>
            <a:off x="3276600" y="4343400"/>
            <a:ext cx="2438400" cy="609600"/>
          </a:xfrm>
          <a:prstGeom prst="rect">
            <a:avLst/>
          </a:prstGeom>
          <a:solidFill>
            <a:schemeClr val="accent2">
              <a:lumMod val="20000"/>
              <a:lumOff val="80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2060"/>
                </a:solidFill>
                <a:latin typeface="Corbel" pitchFamily="34" charset="0"/>
                <a:cs typeface="Times New Roman" pitchFamily="18" charset="0"/>
              </a:rPr>
              <a:t>Zebra - black and white stripes</a:t>
            </a:r>
            <a:endParaRPr lang="en-US" sz="2000" b="1" dirty="0">
              <a:solidFill>
                <a:srgbClr val="002060"/>
              </a:solidFill>
              <a:latin typeface="Corbel" pitchFamily="34" charset="0"/>
              <a:cs typeface="Times New Roman" pitchFamily="18" charset="0"/>
            </a:endParaRPr>
          </a:p>
        </p:txBody>
      </p:sp>
      <p:sp>
        <p:nvSpPr>
          <p:cNvPr id="5" name="Rectangle 4"/>
          <p:cNvSpPr/>
          <p:nvPr/>
        </p:nvSpPr>
        <p:spPr>
          <a:xfrm>
            <a:off x="533400" y="3962400"/>
            <a:ext cx="2590800" cy="533400"/>
          </a:xfrm>
          <a:prstGeom prst="rect">
            <a:avLst/>
          </a:prstGeom>
          <a:solidFill>
            <a:schemeClr val="accent4">
              <a:lumMod val="40000"/>
              <a:lumOff val="60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2060"/>
                </a:solidFill>
                <a:latin typeface="Corbel" pitchFamily="34" charset="0"/>
                <a:cs typeface="Times New Roman" pitchFamily="18" charset="0"/>
              </a:rPr>
              <a:t>Elephant - trunk</a:t>
            </a:r>
            <a:endParaRPr lang="en-US" sz="2000" b="1" dirty="0">
              <a:solidFill>
                <a:srgbClr val="002060"/>
              </a:solidFill>
              <a:latin typeface="Corbel" pitchFamily="34" charset="0"/>
              <a:cs typeface="Times New Roman" pitchFamily="18" charset="0"/>
            </a:endParaRPr>
          </a:p>
        </p:txBody>
      </p:sp>
      <p:pic>
        <p:nvPicPr>
          <p:cNvPr id="6" name="Picture 5" descr="buffelow1.jpg"/>
          <p:cNvPicPr>
            <a:picLocks noChangeAspect="1"/>
          </p:cNvPicPr>
          <p:nvPr/>
        </p:nvPicPr>
        <p:blipFill>
          <a:blip r:embed="rId6"/>
          <a:stretch>
            <a:fillRect/>
          </a:stretch>
        </p:blipFill>
        <p:spPr>
          <a:xfrm>
            <a:off x="6096000" y="1295400"/>
            <a:ext cx="2466975" cy="2438400"/>
          </a:xfrm>
          <a:prstGeom prst="rect">
            <a:avLst/>
          </a:prstGeom>
          <a:ln>
            <a:noFill/>
          </a:ln>
          <a:effectLst/>
        </p:spPr>
      </p:pic>
      <p:sp>
        <p:nvSpPr>
          <p:cNvPr id="7" name="TextBox 6"/>
          <p:cNvSpPr txBox="1"/>
          <p:nvPr/>
        </p:nvSpPr>
        <p:spPr>
          <a:xfrm>
            <a:off x="1828800" y="152400"/>
            <a:ext cx="5262489" cy="5847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3200" b="1" dirty="0" smtClean="0">
                <a:ln w="1905"/>
                <a:solidFill>
                  <a:srgbClr val="002060"/>
                </a:solidFill>
                <a:effectLst>
                  <a:innerShdw blurRad="69850" dist="43180" dir="5400000">
                    <a:srgbClr val="000000">
                      <a:alpha val="65000"/>
                    </a:srgbClr>
                  </a:innerShdw>
                </a:effectLst>
                <a:latin typeface="Corbel" pitchFamily="34" charset="0"/>
                <a:cs typeface="Times New Roman" pitchFamily="18" charset="0"/>
              </a:rPr>
              <a:t>LOOK AT THE PICTURES</a:t>
            </a:r>
            <a:endParaRPr lang="en-US" sz="3200" b="1" dirty="0">
              <a:ln w="1905"/>
              <a:solidFill>
                <a:srgbClr val="002060"/>
              </a:solidFill>
              <a:effectLst>
                <a:innerShdw blurRad="69850" dist="43180" dir="5400000">
                  <a:srgbClr val="000000">
                    <a:alpha val="65000"/>
                  </a:srgbClr>
                </a:innerShdw>
              </a:effectLst>
              <a:latin typeface="Corbel" pitchFamily="34" charset="0"/>
              <a:cs typeface="Times New Roman" pitchFamily="18" charset="0"/>
            </a:endParaRPr>
          </a:p>
        </p:txBody>
      </p:sp>
      <p:sp>
        <p:nvSpPr>
          <p:cNvPr id="8" name="Rectangle 7"/>
          <p:cNvSpPr/>
          <p:nvPr/>
        </p:nvSpPr>
        <p:spPr>
          <a:xfrm>
            <a:off x="5867400" y="3886200"/>
            <a:ext cx="2971800" cy="533400"/>
          </a:xfrm>
          <a:prstGeom prst="rect">
            <a:avLst/>
          </a:prstGeom>
          <a:solidFill>
            <a:schemeClr val="accent4">
              <a:lumMod val="40000"/>
              <a:lumOff val="60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2060"/>
                </a:solidFill>
              </a:rPr>
              <a:t>Buffalo - long horns</a:t>
            </a:r>
            <a:endParaRPr lang="en-US" b="1" dirty="0">
              <a:solidFill>
                <a:srgbClr val="002060"/>
              </a:solidFill>
            </a:endParaRPr>
          </a:p>
        </p:txBody>
      </p:sp>
      <p:sp>
        <p:nvSpPr>
          <p:cNvPr id="9" name="Rectangle 8"/>
          <p:cNvSpPr/>
          <p:nvPr/>
        </p:nvSpPr>
        <p:spPr>
          <a:xfrm>
            <a:off x="762000" y="5410200"/>
            <a:ext cx="7391400" cy="838200"/>
          </a:xfrm>
          <a:prstGeom prst="rect">
            <a:avLst/>
          </a:prstGeom>
          <a:solidFill>
            <a:schemeClr val="accent4">
              <a:lumMod val="40000"/>
              <a:lumOff val="60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latin typeface="Corbel" pitchFamily="34" charset="0"/>
                <a:cs typeface="Times New Roman" pitchFamily="18" charset="0"/>
              </a:rPr>
              <a:t>Do you know these animals. What is their name and identifying marks ?</a:t>
            </a:r>
            <a:endParaRPr lang="en-US" sz="2800" b="1" dirty="0">
              <a:solidFill>
                <a:srgbClr val="002060"/>
              </a:solidFill>
              <a:latin typeface="Corbel" pitchFamily="34" charset="0"/>
              <a:cs typeface="Times New Roman" pitchFamily="18" charset="0"/>
            </a:endParaRPr>
          </a:p>
        </p:txBody>
      </p:sp>
      <p:sp>
        <p:nvSpPr>
          <p:cNvPr id="10" name="Rectangle 9"/>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7"/>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828800" y="381000"/>
            <a:ext cx="5486400" cy="954107"/>
          </a:xfrm>
          <a:prstGeom prst="rect">
            <a:avLst/>
          </a:prstGeom>
          <a:solidFill>
            <a:schemeClr val="accent1">
              <a:lumMod val="20000"/>
              <a:lumOff val="80000"/>
            </a:schemeClr>
          </a:solidFill>
          <a:ln w="3175">
            <a:solidFill>
              <a:schemeClr val="tx1"/>
            </a:solidFill>
          </a:ln>
        </p:spPr>
        <p:txBody>
          <a:bodyPr wrap="square" rtlCol="0">
            <a:spAutoFit/>
          </a:bodyPr>
          <a:lstStyle/>
          <a:p>
            <a:pPr algn="ctr"/>
            <a:r>
              <a:rPr lang="en-US" sz="3600" b="1" dirty="0" smtClean="0">
                <a:solidFill>
                  <a:srgbClr val="002060"/>
                </a:solidFill>
                <a:latin typeface="Corbel" pitchFamily="34" charset="0"/>
              </a:rPr>
              <a:t>Lesson Declaration</a:t>
            </a:r>
          </a:p>
          <a:p>
            <a:pPr algn="ctr"/>
            <a:r>
              <a:rPr lang="en-US" sz="2000" b="1" dirty="0" smtClean="0">
                <a:solidFill>
                  <a:srgbClr val="002060"/>
                </a:solidFill>
                <a:latin typeface="Corbel" pitchFamily="34" charset="0"/>
              </a:rPr>
              <a:t>So Today we`ll discuss  about</a:t>
            </a:r>
            <a:endParaRPr lang="en-US" sz="2000" b="1" dirty="0">
              <a:solidFill>
                <a:srgbClr val="002060"/>
              </a:solidFill>
              <a:latin typeface="Corbel" pitchFamily="34" charset="0"/>
            </a:endParaRPr>
          </a:p>
        </p:txBody>
      </p:sp>
      <p:sp>
        <p:nvSpPr>
          <p:cNvPr id="5" name="TextBox 4"/>
          <p:cNvSpPr txBox="1"/>
          <p:nvPr/>
        </p:nvSpPr>
        <p:spPr>
          <a:xfrm>
            <a:off x="1828800" y="2895600"/>
            <a:ext cx="5715000" cy="369332"/>
          </a:xfrm>
          <a:prstGeom prst="rect">
            <a:avLst/>
          </a:prstGeom>
          <a:noFill/>
        </p:spPr>
        <p:txBody>
          <a:bodyPr wrap="square" rtlCol="0">
            <a:spAutoFit/>
          </a:bodyPr>
          <a:lstStyle/>
          <a:p>
            <a:endParaRPr lang="en-US" dirty="0"/>
          </a:p>
        </p:txBody>
      </p:sp>
      <p:pic>
        <p:nvPicPr>
          <p:cNvPr id="6" name="Picture 5" descr="lion4.jpg"/>
          <p:cNvPicPr>
            <a:picLocks noChangeAspect="1"/>
          </p:cNvPicPr>
          <p:nvPr/>
        </p:nvPicPr>
        <p:blipFill>
          <a:blip r:embed="rId2"/>
          <a:stretch>
            <a:fillRect/>
          </a:stretch>
        </p:blipFill>
        <p:spPr>
          <a:xfrm>
            <a:off x="1981200" y="1524000"/>
            <a:ext cx="5181600" cy="3733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Round Diagonal Corner Rectangle 6"/>
          <p:cNvSpPr/>
          <p:nvPr/>
        </p:nvSpPr>
        <p:spPr>
          <a:xfrm>
            <a:off x="990600" y="5410200"/>
            <a:ext cx="7086600" cy="1143000"/>
          </a:xfrm>
          <a:prstGeom prst="round2DiagRect">
            <a:avLst/>
          </a:prstGeom>
          <a:noFill/>
          <a:ln w="3175">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ln w="1905"/>
                <a:solidFill>
                  <a:srgbClr val="002060"/>
                </a:solidFill>
                <a:effectLst>
                  <a:innerShdw blurRad="69850" dist="43180" dir="5400000">
                    <a:srgbClr val="000000">
                      <a:alpha val="65000"/>
                    </a:srgbClr>
                  </a:innerShdw>
                </a:effectLst>
                <a:latin typeface="Elephant" pitchFamily="18" charset="0"/>
                <a:cs typeface="Times New Roman" pitchFamily="18" charset="0"/>
              </a:rPr>
              <a:t>The Lion`s Mane</a:t>
            </a:r>
            <a:endParaRPr lang="en-US" sz="5400" b="1" dirty="0">
              <a:ln w="1905"/>
              <a:solidFill>
                <a:srgbClr val="002060"/>
              </a:solidFill>
              <a:effectLst>
                <a:innerShdw blurRad="69850" dist="43180" dir="5400000">
                  <a:srgbClr val="000000">
                    <a:alpha val="65000"/>
                  </a:srgbClr>
                </a:innerShdw>
              </a:effectLst>
              <a:latin typeface="Elephant" pitchFamily="18" charset="0"/>
              <a:cs typeface="Times New Roman" pitchFamily="18" charset="0"/>
            </a:endParaRPr>
          </a:p>
        </p:txBody>
      </p:sp>
      <p:sp>
        <p:nvSpPr>
          <p:cNvPr id="8" name="Rectangle 7"/>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9938709"/>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40" presetClass="entr" presetSubtype="0" fill="hold" grpId="0" nodeType="clickEffect">
                                  <p:stCondLst>
                                    <p:cond delay="0"/>
                                  </p:stCondLst>
                                  <p:iterate type="lt">
                                    <p:tmPct val="10000"/>
                                  </p:iterate>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1"/>
                                          </p:val>
                                        </p:tav>
                                        <p:tav tm="100000">
                                          <p:val>
                                            <p:strVal val="#ppt_x"/>
                                          </p:val>
                                        </p:tav>
                                      </p:tavLst>
                                    </p:anim>
                                    <p:anim calcmode="lin" valueType="num">
                                      <p:cBhvr>
                                        <p:cTn id="22"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 Diagonal Corner Rectangle 1"/>
          <p:cNvSpPr/>
          <p:nvPr/>
        </p:nvSpPr>
        <p:spPr>
          <a:xfrm>
            <a:off x="1143000" y="1905000"/>
            <a:ext cx="7010400" cy="3810000"/>
          </a:xfrm>
          <a:prstGeom prst="round2Diag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smtClean="0">
              <a:solidFill>
                <a:srgbClr val="002060"/>
              </a:solidFill>
              <a:latin typeface="Times New Roman" pitchFamily="18" charset="0"/>
              <a:cs typeface="Times New Roman" pitchFamily="18" charset="0"/>
            </a:endParaRPr>
          </a:p>
          <a:p>
            <a:endParaRPr lang="en-US" sz="2400" dirty="0" smtClean="0">
              <a:solidFill>
                <a:srgbClr val="002060"/>
              </a:solidFill>
              <a:latin typeface="Times New Roman" pitchFamily="18" charset="0"/>
              <a:cs typeface="Times New Roman" pitchFamily="18" charset="0"/>
            </a:endParaRPr>
          </a:p>
          <a:p>
            <a:endParaRPr lang="en-US" sz="2400" dirty="0" smtClean="0">
              <a:solidFill>
                <a:srgbClr val="002060"/>
              </a:solidFill>
              <a:latin typeface="Times New Roman" pitchFamily="18" charset="0"/>
              <a:cs typeface="Times New Roman" pitchFamily="18" charset="0"/>
            </a:endParaRPr>
          </a:p>
          <a:p>
            <a:endParaRPr lang="en-US" sz="2400" dirty="0" smtClean="0">
              <a:solidFill>
                <a:srgbClr val="002060"/>
              </a:solidFill>
              <a:latin typeface="Times New Roman" pitchFamily="18" charset="0"/>
              <a:cs typeface="Times New Roman" pitchFamily="18" charset="0"/>
            </a:endParaRPr>
          </a:p>
          <a:p>
            <a:endParaRPr lang="en-US" sz="2400" dirty="0" smtClean="0">
              <a:solidFill>
                <a:srgbClr val="002060"/>
              </a:solidFill>
              <a:latin typeface="Times New Roman" pitchFamily="18" charset="0"/>
              <a:cs typeface="Times New Roman" pitchFamily="18" charset="0"/>
            </a:endParaRPr>
          </a:p>
          <a:p>
            <a:r>
              <a:rPr lang="en-US" sz="2400" dirty="0" smtClean="0">
                <a:solidFill>
                  <a:srgbClr val="002060"/>
                </a:solidFill>
                <a:latin typeface="Times New Roman" pitchFamily="18" charset="0"/>
                <a:cs typeface="Times New Roman" pitchFamily="18" charset="0"/>
              </a:rPr>
              <a:t>After completing this lesson students will be able to</a:t>
            </a:r>
          </a:p>
          <a:p>
            <a:endParaRPr lang="en-US" sz="2400" dirty="0" smtClean="0"/>
          </a:p>
          <a:p>
            <a:pPr>
              <a:buFont typeface="Wingdings" pitchFamily="2" charset="2"/>
              <a:buChar char="Ø"/>
            </a:pPr>
            <a:r>
              <a:rPr lang="en-US" sz="2400" dirty="0" smtClean="0">
                <a:solidFill>
                  <a:srgbClr val="002060"/>
                </a:solidFill>
                <a:latin typeface="Times New Roman" pitchFamily="18" charset="0"/>
                <a:cs typeface="Times New Roman" pitchFamily="18" charset="0"/>
              </a:rPr>
              <a:t>read and understand texts through silent reading.</a:t>
            </a:r>
          </a:p>
          <a:p>
            <a:pPr>
              <a:buFont typeface="Wingdings" pitchFamily="2" charset="2"/>
              <a:buChar char="Ø"/>
            </a:pPr>
            <a:r>
              <a:rPr lang="en-US" sz="2400" dirty="0" smtClean="0">
                <a:solidFill>
                  <a:srgbClr val="002060"/>
                </a:solidFill>
                <a:latin typeface="Times New Roman" pitchFamily="18" charset="0"/>
                <a:cs typeface="Times New Roman" pitchFamily="18" charset="0"/>
              </a:rPr>
              <a:t> infer meaning from context </a:t>
            </a:r>
          </a:p>
          <a:p>
            <a:pPr>
              <a:buFont typeface="Wingdings" pitchFamily="2" charset="2"/>
              <a:buChar char="Ø"/>
            </a:pPr>
            <a:r>
              <a:rPr lang="en-US" sz="2400" dirty="0" smtClean="0">
                <a:solidFill>
                  <a:srgbClr val="002060"/>
                </a:solidFill>
                <a:latin typeface="Times New Roman" pitchFamily="18" charset="0"/>
                <a:cs typeface="Times New Roman" pitchFamily="18" charset="0"/>
              </a:rPr>
              <a:t>Listen for information.</a:t>
            </a:r>
          </a:p>
          <a:p>
            <a:pPr>
              <a:buFont typeface="Wingdings" pitchFamily="2" charset="2"/>
              <a:buChar char="Ø"/>
            </a:pPr>
            <a:r>
              <a:rPr lang="en-US" sz="2400" dirty="0" smtClean="0">
                <a:solidFill>
                  <a:srgbClr val="002060"/>
                </a:solidFill>
                <a:latin typeface="Times New Roman" pitchFamily="18" charset="0"/>
                <a:cs typeface="Times New Roman" pitchFamily="18" charset="0"/>
              </a:rPr>
              <a:t> ask and answer questions</a:t>
            </a:r>
          </a:p>
          <a:p>
            <a:pPr>
              <a:buFont typeface="Wingdings" pitchFamily="2" charset="2"/>
              <a:buChar char="Ø"/>
            </a:pPr>
            <a:r>
              <a:rPr lang="en-US" sz="2400" dirty="0" smtClean="0">
                <a:solidFill>
                  <a:srgbClr val="002060"/>
                </a:solidFill>
                <a:latin typeface="Times New Roman" pitchFamily="18" charset="0"/>
                <a:cs typeface="Times New Roman" pitchFamily="18" charset="0"/>
              </a:rPr>
              <a:t>Write answers to questions.</a:t>
            </a:r>
          </a:p>
          <a:p>
            <a:endParaRPr lang="en-US" sz="2400" dirty="0" smtClean="0"/>
          </a:p>
          <a:p>
            <a:endParaRPr lang="en-US" sz="2400" dirty="0" smtClean="0"/>
          </a:p>
          <a:p>
            <a:endParaRPr lang="en-US" sz="2400" dirty="0" smtClean="0"/>
          </a:p>
          <a:p>
            <a:endParaRPr lang="en-US" sz="2400" dirty="0"/>
          </a:p>
        </p:txBody>
      </p:sp>
      <p:sp>
        <p:nvSpPr>
          <p:cNvPr id="3" name="TextBox 2"/>
          <p:cNvSpPr txBox="1"/>
          <p:nvPr/>
        </p:nvSpPr>
        <p:spPr>
          <a:xfrm>
            <a:off x="2362200" y="762000"/>
            <a:ext cx="4419600" cy="646331"/>
          </a:xfrm>
          <a:prstGeom prst="rect">
            <a:avLst/>
          </a:prstGeom>
          <a:solidFill>
            <a:schemeClr val="bg2">
              <a:lumMod val="75000"/>
            </a:schemeClr>
          </a:solidFill>
          <a:ln w="3175">
            <a:solidFill>
              <a:schemeClr val="tx1"/>
            </a:solidFill>
          </a:ln>
          <a:effectLst/>
        </p:spPr>
        <p:txBody>
          <a:bodyPr wrap="square" rtlCol="0">
            <a:spAutoFit/>
          </a:bodyPr>
          <a:lstStyle/>
          <a:p>
            <a:pPr algn="ctr"/>
            <a:r>
              <a:rPr lang="en-US" sz="3600" b="1" dirty="0" smtClean="0">
                <a:latin typeface="Times New Roman" pitchFamily="18" charset="0"/>
                <a:cs typeface="Times New Roman" pitchFamily="18" charset="0"/>
              </a:rPr>
              <a:t>Learning outcomes</a:t>
            </a:r>
            <a:endParaRPr lang="en-US" sz="3600" b="1" dirty="0">
              <a:latin typeface="Times New Roman" pitchFamily="18" charset="0"/>
              <a:cs typeface="Times New Roman" pitchFamily="18" charset="0"/>
            </a:endParaRPr>
          </a:p>
        </p:txBody>
      </p:sp>
      <p:sp>
        <p:nvSpPr>
          <p:cNvPr id="4" name="Rectangle 3"/>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4)">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2362200" y="381000"/>
            <a:ext cx="4038600" cy="584775"/>
          </a:xfrm>
          <a:prstGeom prst="rect">
            <a:avLst/>
          </a:prstGeom>
          <a:solidFill>
            <a:schemeClr val="accent4">
              <a:lumMod val="40000"/>
              <a:lumOff val="60000"/>
            </a:schemeClr>
          </a:solidFill>
          <a:ln w="3175">
            <a:solidFill>
              <a:schemeClr val="tx1"/>
            </a:solidFill>
          </a:ln>
        </p:spPr>
        <p:txBody>
          <a:bodyPr wrap="square" rtlCol="0">
            <a:spAutoFit/>
          </a:bodyPr>
          <a:lstStyle/>
          <a:p>
            <a:pPr algn="ctr"/>
            <a:r>
              <a:rPr lang="en-US" sz="3200" b="1" dirty="0" smtClean="0"/>
              <a:t>Presentation</a:t>
            </a:r>
            <a:endParaRPr lang="en-US" sz="3200" b="1" dirty="0"/>
          </a:p>
        </p:txBody>
      </p:sp>
      <p:pic>
        <p:nvPicPr>
          <p:cNvPr id="5" name="Picture 4" descr="reading2.jpg"/>
          <p:cNvPicPr>
            <a:picLocks noChangeAspect="1"/>
          </p:cNvPicPr>
          <p:nvPr/>
        </p:nvPicPr>
        <p:blipFill>
          <a:blip r:embed="rId3"/>
          <a:stretch>
            <a:fillRect/>
          </a:stretch>
        </p:blipFill>
        <p:spPr>
          <a:xfrm>
            <a:off x="2362200" y="2057400"/>
            <a:ext cx="3810000" cy="30419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5"/>
          <p:cNvSpPr txBox="1"/>
          <p:nvPr/>
        </p:nvSpPr>
        <p:spPr>
          <a:xfrm>
            <a:off x="533400" y="1143000"/>
            <a:ext cx="7772400" cy="830997"/>
          </a:xfrm>
          <a:prstGeom prst="rect">
            <a:avLst/>
          </a:prstGeom>
          <a:noFill/>
        </p:spPr>
        <p:txBody>
          <a:bodyPr wrap="square" rtlCol="0">
            <a:spAutoFit/>
          </a:bodyPr>
          <a:lstStyle/>
          <a:p>
            <a:pPr algn="ctr"/>
            <a:r>
              <a:rPr lang="en-US" sz="2400" b="1" dirty="0" smtClean="0"/>
              <a:t>First listen to me attentively then answer the following questions.</a:t>
            </a:r>
            <a:endParaRPr lang="en-US" sz="2400" b="1" dirty="0"/>
          </a:p>
        </p:txBody>
      </p:sp>
      <p:sp>
        <p:nvSpPr>
          <p:cNvPr id="7" name="TextBox 6"/>
          <p:cNvSpPr txBox="1"/>
          <p:nvPr/>
        </p:nvSpPr>
        <p:spPr>
          <a:xfrm>
            <a:off x="1066800" y="5181600"/>
            <a:ext cx="7162800" cy="1015663"/>
          </a:xfrm>
          <a:prstGeom prst="rect">
            <a:avLst/>
          </a:prstGeom>
          <a:solidFill>
            <a:schemeClr val="accent4">
              <a:lumMod val="40000"/>
              <a:lumOff val="60000"/>
            </a:schemeClr>
          </a:solidFill>
          <a:ln w="3175">
            <a:solidFill>
              <a:schemeClr val="tx1"/>
            </a:solidFill>
          </a:ln>
        </p:spPr>
        <p:txBody>
          <a:bodyPr wrap="square" rtlCol="0">
            <a:spAutoFit/>
          </a:bodyPr>
          <a:lstStyle/>
          <a:p>
            <a:pPr marL="342900" indent="-342900">
              <a:buAutoNum type="arabicPeriod"/>
            </a:pPr>
            <a:r>
              <a:rPr lang="en-US" sz="2000" b="1" dirty="0" smtClean="0"/>
              <a:t>Where was the lion sitting?</a:t>
            </a:r>
          </a:p>
          <a:p>
            <a:pPr marL="342900" indent="-342900">
              <a:buAutoNum type="arabicPeriod"/>
            </a:pPr>
            <a:r>
              <a:rPr lang="en-US" sz="2000" b="1" dirty="0" smtClean="0"/>
              <a:t>What did lion see into the river?</a:t>
            </a:r>
          </a:p>
          <a:p>
            <a:pPr marL="342900" indent="-342900">
              <a:buAutoNum type="arabicPeriod"/>
            </a:pPr>
            <a:r>
              <a:rPr lang="en-US" sz="2000" b="1" dirty="0" smtClean="0"/>
              <a:t>What do you think is the lesson of the story?</a:t>
            </a:r>
            <a:endParaRPr lang="en-US" sz="2000" b="1" dirty="0"/>
          </a:p>
        </p:txBody>
      </p:sp>
      <p:sp>
        <p:nvSpPr>
          <p:cNvPr id="8" name="Rectangle 7"/>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1+#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loud Callout 2"/>
          <p:cNvSpPr/>
          <p:nvPr/>
        </p:nvSpPr>
        <p:spPr>
          <a:xfrm>
            <a:off x="4343400" y="914400"/>
            <a:ext cx="3581400" cy="1905000"/>
          </a:xfrm>
          <a:prstGeom prst="cloudCallout">
            <a:avLst>
              <a:gd name="adj1" fmla="val -73555"/>
              <a:gd name="adj2" fmla="val 76214"/>
            </a:avLst>
          </a:prstGeom>
          <a:noFill/>
          <a:ln w="3175">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latin typeface="Corbel" pitchFamily="34" charset="0"/>
                <a:cs typeface="Times New Roman" pitchFamily="18" charset="0"/>
              </a:rPr>
              <a:t>Let`s enjoy a video clip</a:t>
            </a:r>
            <a:endParaRPr lang="en-US" sz="2800" b="1" dirty="0">
              <a:solidFill>
                <a:srgbClr val="002060"/>
              </a:solidFill>
              <a:latin typeface="Corbel" pitchFamily="34" charset="0"/>
              <a:cs typeface="Times New Roman" pitchFamily="18" charset="0"/>
            </a:endParaRPr>
          </a:p>
        </p:txBody>
      </p:sp>
      <p:pic>
        <p:nvPicPr>
          <p:cNvPr id="5" name="Picture 4" descr="lion5.jpg"/>
          <p:cNvPicPr>
            <a:picLocks noChangeAspect="1"/>
          </p:cNvPicPr>
          <p:nvPr/>
        </p:nvPicPr>
        <p:blipFill>
          <a:blip r:embed="rId4"/>
          <a:stretch>
            <a:fillRect/>
          </a:stretch>
        </p:blipFill>
        <p:spPr>
          <a:xfrm>
            <a:off x="2209800" y="3048000"/>
            <a:ext cx="5105400" cy="3200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aphicFrame>
        <p:nvGraphicFramePr>
          <p:cNvPr id="7" name="Object 6">
            <a:hlinkClick r:id="" action="ppaction://ole?verb=0"/>
          </p:cNvPr>
          <p:cNvGraphicFramePr>
            <a:graphicFrameLocks noChangeAspect="1"/>
          </p:cNvGraphicFramePr>
          <p:nvPr>
            <p:extLst>
              <p:ext uri="{D42A27DB-BD31-4B8C-83A1-F6EECF244321}">
                <p14:modId xmlns:p14="http://schemas.microsoft.com/office/powerpoint/2010/main" val="4111327262"/>
              </p:ext>
            </p:extLst>
          </p:nvPr>
        </p:nvGraphicFramePr>
        <p:xfrm>
          <a:off x="2057400" y="1295400"/>
          <a:ext cx="914400" cy="771525"/>
        </p:xfrm>
        <a:graphic>
          <a:graphicData uri="http://schemas.openxmlformats.org/presentationml/2006/ole">
            <mc:AlternateContent xmlns:mc="http://schemas.openxmlformats.org/markup-compatibility/2006">
              <mc:Choice xmlns:v="urn:schemas-microsoft-com:vml" Requires="v">
                <p:oleObj spid="_x0000_s1040" name="Packager Shell Object" showAsIcon="1" r:id="rId5" imgW="914400" imgH="771480" progId="Package">
                  <p:embed/>
                </p:oleObj>
              </mc:Choice>
              <mc:Fallback>
                <p:oleObj name="Packager Shell Object" showAsIcon="1" r:id="rId5" imgW="914400" imgH="771480" progId="Package">
                  <p:embed/>
                  <p:pic>
                    <p:nvPicPr>
                      <p:cNvPr id="0" name="Picture 3"/>
                      <p:cNvPicPr>
                        <a:picLocks noChangeAspect="1" noChangeArrowheads="1"/>
                      </p:cNvPicPr>
                      <p:nvPr/>
                    </p:nvPicPr>
                    <p:blipFill>
                      <a:blip r:embed="rId6"/>
                      <a:srcRect/>
                      <a:stretch>
                        <a:fillRect/>
                      </a:stretch>
                    </p:blipFill>
                    <p:spPr bwMode="auto">
                      <a:xfrm>
                        <a:off x="2057400" y="1295400"/>
                        <a:ext cx="914400"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1295400" y="1752600"/>
            <a:ext cx="2514600" cy="369332"/>
          </a:xfrm>
          <a:prstGeom prst="rect">
            <a:avLst/>
          </a:prstGeom>
          <a:noFill/>
        </p:spPr>
        <p:txBody>
          <a:bodyPr wrap="square" rtlCol="0">
            <a:spAutoFit/>
          </a:bodyPr>
          <a:lstStyle/>
          <a:p>
            <a:pPr algn="ctr"/>
            <a:r>
              <a:rPr lang="en-US" b="1" dirty="0" smtClean="0">
                <a:solidFill>
                  <a:srgbClr val="002060"/>
                </a:solidFill>
              </a:rPr>
              <a:t>Click here</a:t>
            </a:r>
            <a:endParaRPr lang="en-US" b="1" dirty="0">
              <a:solidFill>
                <a:srgbClr val="002060"/>
              </a:solidFill>
            </a:endParaRPr>
          </a:p>
        </p:txBody>
      </p:sp>
      <p:sp>
        <p:nvSpPr>
          <p:cNvPr id="6" name="Rectangle 5"/>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1695</TotalTime>
  <Words>1281</Words>
  <Application>Microsoft Office PowerPoint</Application>
  <PresentationFormat>On-screen Show (4:3)</PresentationFormat>
  <Paragraphs>176</Paragraphs>
  <Slides>26</Slides>
  <Notes>19</Notes>
  <HiddenSlides>1</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5" baseType="lpstr">
      <vt:lpstr>Calibri</vt:lpstr>
      <vt:lpstr>Corbel</vt:lpstr>
      <vt:lpstr>Elephant</vt:lpstr>
      <vt:lpstr>Times New Roman</vt:lpstr>
      <vt:lpstr>Verdana</vt:lpstr>
      <vt:lpstr>Wingdings</vt:lpstr>
      <vt:lpstr>Wingdings 2</vt:lpstr>
      <vt:lpstr>Aspect</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Harun</dc:creator>
  <cp:lastModifiedBy>MR.HARUN</cp:lastModifiedBy>
  <cp:revision>184</cp:revision>
  <dcterms:created xsi:type="dcterms:W3CDTF">2006-08-16T00:00:00Z</dcterms:created>
  <dcterms:modified xsi:type="dcterms:W3CDTF">2015-06-25T07:25:06Z</dcterms:modified>
</cp:coreProperties>
</file>